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0099FF"/>
    <a:srgbClr val="FF33CC"/>
    <a:srgbClr val="CC6600"/>
    <a:srgbClr val="008000"/>
    <a:srgbClr val="33CCCC"/>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83" d="100"/>
          <a:sy n="83" d="100"/>
        </p:scale>
        <p:origin x="-144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B82CBAA-F11E-434C-89F2-8D3EF8EA9CA9}" type="datetimeFigureOut">
              <a:rPr lang="pl-PL" smtClean="0"/>
              <a:pPr/>
              <a:t>11.11.2021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8D7390-9F13-4E93-9458-B8486E6276C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2CBAA-F11E-434C-89F2-8D3EF8EA9CA9}" type="datetimeFigureOut">
              <a:rPr lang="pl-PL" smtClean="0"/>
              <a:pPr/>
              <a:t>11.11.2021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D7390-9F13-4E93-9458-B8486E6276C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428868"/>
            <a:ext cx="7772400" cy="1470025"/>
          </a:xfrm>
        </p:spPr>
        <p:txBody>
          <a:bodyPr>
            <a:normAutofit fontScale="90000"/>
          </a:bodyPr>
          <a:lstStyle/>
          <a:p>
            <a:r>
              <a:rPr lang="pl-PL" sz="9600" dirty="0" smtClean="0">
                <a:solidFill>
                  <a:srgbClr val="FF0000"/>
                </a:solidFill>
              </a:rPr>
              <a:t>Tolerancja </a:t>
            </a:r>
            <a:endParaRPr lang="pl-PL" sz="9600" dirty="0">
              <a:solidFill>
                <a:srgbClr val="FF0000"/>
              </a:solidFill>
            </a:endParaRPr>
          </a:p>
        </p:txBody>
      </p:sp>
      <p:pic>
        <p:nvPicPr>
          <p:cNvPr id="4" name="Obraz 3" descr="images.jpg"/>
          <p:cNvPicPr>
            <a:picLocks noChangeAspect="1"/>
          </p:cNvPicPr>
          <p:nvPr/>
        </p:nvPicPr>
        <p:blipFill>
          <a:blip r:embed="rId2"/>
          <a:stretch>
            <a:fillRect/>
          </a:stretch>
        </p:blipFill>
        <p:spPr>
          <a:xfrm>
            <a:off x="0" y="0"/>
            <a:ext cx="2619375" cy="1743075"/>
          </a:xfrm>
          <a:prstGeom prst="rect">
            <a:avLst/>
          </a:prstGeom>
        </p:spPr>
      </p:pic>
      <p:pic>
        <p:nvPicPr>
          <p:cNvPr id="5" name="Obraz 4" descr="pobrane (4).jpg"/>
          <p:cNvPicPr>
            <a:picLocks noChangeAspect="1"/>
          </p:cNvPicPr>
          <p:nvPr/>
        </p:nvPicPr>
        <p:blipFill>
          <a:blip r:embed="rId3"/>
          <a:stretch>
            <a:fillRect/>
          </a:stretch>
        </p:blipFill>
        <p:spPr>
          <a:xfrm>
            <a:off x="7000875" y="4714875"/>
            <a:ext cx="2143125" cy="2143125"/>
          </a:xfrm>
          <a:prstGeom prst="rect">
            <a:avLst/>
          </a:prstGeom>
        </p:spPr>
      </p:pic>
      <p:pic>
        <p:nvPicPr>
          <p:cNvPr id="6" name="Obraz 5" descr="pobrane (1).jpg"/>
          <p:cNvPicPr>
            <a:picLocks noChangeAspect="1"/>
          </p:cNvPicPr>
          <p:nvPr/>
        </p:nvPicPr>
        <p:blipFill>
          <a:blip r:embed="rId4"/>
          <a:stretch>
            <a:fillRect/>
          </a:stretch>
        </p:blipFill>
        <p:spPr>
          <a:xfrm>
            <a:off x="6286512" y="0"/>
            <a:ext cx="2638425" cy="1733550"/>
          </a:xfrm>
          <a:prstGeom prst="rect">
            <a:avLst/>
          </a:prstGeom>
        </p:spPr>
      </p:pic>
      <p:pic>
        <p:nvPicPr>
          <p:cNvPr id="7" name="Obraz 6" descr="pobrane (2).jpg"/>
          <p:cNvPicPr>
            <a:picLocks noChangeAspect="1"/>
          </p:cNvPicPr>
          <p:nvPr/>
        </p:nvPicPr>
        <p:blipFill>
          <a:blip r:embed="rId5"/>
          <a:stretch>
            <a:fillRect/>
          </a:stretch>
        </p:blipFill>
        <p:spPr>
          <a:xfrm>
            <a:off x="0" y="4714884"/>
            <a:ext cx="2867025" cy="1590675"/>
          </a:xfrm>
          <a:prstGeom prst="rect">
            <a:avLst/>
          </a:prstGeom>
        </p:spPr>
      </p:pic>
      <p:pic>
        <p:nvPicPr>
          <p:cNvPr id="8" name="Obraz 7" descr="pobrane (3).jpg"/>
          <p:cNvPicPr>
            <a:picLocks noChangeAspect="1"/>
          </p:cNvPicPr>
          <p:nvPr/>
        </p:nvPicPr>
        <p:blipFill>
          <a:blip r:embed="rId6"/>
          <a:stretch>
            <a:fillRect/>
          </a:stretch>
        </p:blipFill>
        <p:spPr>
          <a:xfrm>
            <a:off x="3357554" y="4000504"/>
            <a:ext cx="2895600" cy="1581150"/>
          </a:xfrm>
          <a:prstGeom prst="rect">
            <a:avLst/>
          </a:prstGeom>
        </p:spPr>
      </p:pic>
      <p:pic>
        <p:nvPicPr>
          <p:cNvPr id="9" name="Obraz 8" descr="images (1).jpg"/>
          <p:cNvPicPr>
            <a:picLocks noChangeAspect="1"/>
          </p:cNvPicPr>
          <p:nvPr/>
        </p:nvPicPr>
        <p:blipFill>
          <a:blip r:embed="rId7"/>
          <a:stretch>
            <a:fillRect/>
          </a:stretch>
        </p:blipFill>
        <p:spPr>
          <a:xfrm>
            <a:off x="3143240" y="642918"/>
            <a:ext cx="2505075" cy="18192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8800" dirty="0" smtClean="0">
                <a:solidFill>
                  <a:srgbClr val="FF0000"/>
                </a:solidFill>
              </a:rPr>
              <a:t>PAMIĘTAJMY!!!</a:t>
            </a:r>
            <a:endParaRPr lang="pl-PL" sz="8800" dirty="0">
              <a:solidFill>
                <a:srgbClr val="FF0000"/>
              </a:solidFill>
            </a:endParaRPr>
          </a:p>
        </p:txBody>
      </p:sp>
      <p:sp>
        <p:nvSpPr>
          <p:cNvPr id="3" name="Symbol zastępczy zawartości 2"/>
          <p:cNvSpPr>
            <a:spLocks noGrp="1"/>
          </p:cNvSpPr>
          <p:nvPr>
            <p:ph idx="1"/>
          </p:nvPr>
        </p:nvSpPr>
        <p:spPr/>
        <p:txBody>
          <a:bodyPr/>
          <a:lstStyle/>
          <a:p>
            <a:r>
              <a:rPr lang="pl-PL" dirty="0" smtClean="0">
                <a:solidFill>
                  <a:srgbClr val="002060"/>
                </a:solidFill>
              </a:rPr>
              <a:t>TOLERANCJA NIE JEST ZGODĄ NA KAŻDE ZACHOWANIE!</a:t>
            </a:r>
            <a:endParaRPr lang="pl-PL" dirty="0">
              <a:solidFill>
                <a:srgbClr val="002060"/>
              </a:solidFill>
            </a:endParaRPr>
          </a:p>
        </p:txBody>
      </p:sp>
      <p:sp>
        <p:nvSpPr>
          <p:cNvPr id="4" name="pole tekstowe 3"/>
          <p:cNvSpPr txBox="1"/>
          <p:nvPr/>
        </p:nvSpPr>
        <p:spPr>
          <a:xfrm>
            <a:off x="0" y="2928934"/>
            <a:ext cx="9429784" cy="369332"/>
          </a:xfrm>
          <a:prstGeom prst="rect">
            <a:avLst/>
          </a:prstGeom>
          <a:noFill/>
        </p:spPr>
        <p:txBody>
          <a:bodyPr wrap="square" rtlCol="0">
            <a:spAutoFit/>
          </a:bodyPr>
          <a:lstStyle/>
          <a:p>
            <a:r>
              <a:rPr lang="pl-PL" dirty="0" smtClean="0">
                <a:solidFill>
                  <a:srgbClr val="FF33CC"/>
                </a:solidFill>
              </a:rPr>
              <a:t> SPRZECIWIANIE SIĘ NIE JEST OZNAKĄ NIETOLERANCJI.</a:t>
            </a:r>
            <a:endParaRPr lang="pl-PL" dirty="0">
              <a:solidFill>
                <a:srgbClr val="FF33CC"/>
              </a:solidFill>
            </a:endParaRPr>
          </a:p>
        </p:txBody>
      </p:sp>
      <p:sp>
        <p:nvSpPr>
          <p:cNvPr id="6" name="pole tekstowe 5"/>
          <p:cNvSpPr txBox="1"/>
          <p:nvPr/>
        </p:nvSpPr>
        <p:spPr>
          <a:xfrm>
            <a:off x="0" y="3357562"/>
            <a:ext cx="10358510" cy="369332"/>
          </a:xfrm>
          <a:prstGeom prst="rect">
            <a:avLst/>
          </a:prstGeom>
          <a:noFill/>
        </p:spPr>
        <p:txBody>
          <a:bodyPr wrap="square" rtlCol="0">
            <a:spAutoFit/>
          </a:bodyPr>
          <a:lstStyle/>
          <a:p>
            <a:r>
              <a:rPr lang="pl-PL" dirty="0" smtClean="0">
                <a:solidFill>
                  <a:srgbClr val="0099FF"/>
                </a:solidFill>
              </a:rPr>
              <a:t>PROTESTOWANIE PRZECIWKO ZŁU JEST OBOWIĄZKIEM KAŻDEGO CZŁOWIEKA</a:t>
            </a:r>
            <a:endParaRPr lang="pl-PL" dirty="0">
              <a:solidFill>
                <a:srgbClr val="0099FF"/>
              </a:solidFill>
            </a:endParaRPr>
          </a:p>
        </p:txBody>
      </p:sp>
      <p:sp>
        <p:nvSpPr>
          <p:cNvPr id="7" name="pole tekstowe 6"/>
          <p:cNvSpPr txBox="1"/>
          <p:nvPr/>
        </p:nvSpPr>
        <p:spPr>
          <a:xfrm>
            <a:off x="0" y="3786190"/>
            <a:ext cx="10001288" cy="369332"/>
          </a:xfrm>
          <a:prstGeom prst="rect">
            <a:avLst/>
          </a:prstGeom>
          <a:noFill/>
        </p:spPr>
        <p:txBody>
          <a:bodyPr wrap="square" rtlCol="0">
            <a:spAutoFit/>
          </a:bodyPr>
          <a:lstStyle/>
          <a:p>
            <a:r>
              <a:rPr lang="pl-PL" dirty="0" smtClean="0">
                <a:solidFill>
                  <a:srgbClr val="FF33CC"/>
                </a:solidFill>
              </a:rPr>
              <a:t>GODZENIE SIĘ NA WSZYSTKO TO TOLERANCJA ŹLE POJĘTA</a:t>
            </a:r>
            <a:endParaRPr lang="pl-PL" dirty="0">
              <a:solidFill>
                <a:srgbClr val="FF33CC"/>
              </a:solidFill>
            </a:endParaRPr>
          </a:p>
        </p:txBody>
      </p:sp>
      <p:sp>
        <p:nvSpPr>
          <p:cNvPr id="8" name="pole tekstowe 7"/>
          <p:cNvSpPr txBox="1"/>
          <p:nvPr/>
        </p:nvSpPr>
        <p:spPr>
          <a:xfrm>
            <a:off x="0" y="4214818"/>
            <a:ext cx="10215634" cy="646331"/>
          </a:xfrm>
          <a:prstGeom prst="rect">
            <a:avLst/>
          </a:prstGeom>
          <a:noFill/>
        </p:spPr>
        <p:txBody>
          <a:bodyPr wrap="square" rtlCol="0">
            <a:spAutoFit/>
          </a:bodyPr>
          <a:lstStyle/>
          <a:p>
            <a:r>
              <a:rPr lang="pl-PL" dirty="0" smtClean="0">
                <a:solidFill>
                  <a:srgbClr val="0099FF"/>
                </a:solidFill>
              </a:rPr>
              <a:t>NIE WOLNO TOLEROWAĆ TAKIEGO POSTEPOWANIA INNYCH LUDZI, KTÓRE MOŻE BYĆ NIEBEZPIECZNE I SZKODLIWE, MOŻE ZAGRAŻAĆ ŻYCIU I ZDROWIU INNYCH LUDZI</a:t>
            </a:r>
            <a:endParaRPr lang="pl-PL" dirty="0">
              <a:solidFill>
                <a:srgbClr val="0099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2143116"/>
            <a:ext cx="9144000" cy="1200329"/>
          </a:xfrm>
          <a:prstGeom prst="rect">
            <a:avLst/>
          </a:prstGeom>
          <a:noFill/>
        </p:spPr>
        <p:txBody>
          <a:bodyPr wrap="square" rtlCol="0">
            <a:spAutoFit/>
          </a:bodyPr>
          <a:lstStyle/>
          <a:p>
            <a:r>
              <a:rPr lang="pl-PL" sz="7200" dirty="0" smtClean="0">
                <a:solidFill>
                  <a:srgbClr val="FF0000"/>
                </a:solidFill>
              </a:rPr>
              <a:t>Dziękujemy za uwagę ! </a:t>
            </a:r>
            <a:endParaRPr lang="pl-PL" sz="7200" dirty="0">
              <a:solidFill>
                <a:srgbClr val="FF0000"/>
              </a:solidFill>
            </a:endParaRPr>
          </a:p>
        </p:txBody>
      </p:sp>
      <p:sp>
        <p:nvSpPr>
          <p:cNvPr id="5" name="pole tekstowe 4"/>
          <p:cNvSpPr txBox="1"/>
          <p:nvPr/>
        </p:nvSpPr>
        <p:spPr>
          <a:xfrm>
            <a:off x="5572132" y="6488668"/>
            <a:ext cx="8286808" cy="369332"/>
          </a:xfrm>
          <a:prstGeom prst="rect">
            <a:avLst/>
          </a:prstGeom>
          <a:noFill/>
        </p:spPr>
        <p:txBody>
          <a:bodyPr wrap="square" rtlCol="0">
            <a:spAutoFit/>
          </a:bodyPr>
          <a:lstStyle/>
          <a:p>
            <a:r>
              <a:rPr lang="pl-PL" dirty="0" smtClean="0"/>
              <a:t>Natalia Jóźwiak, Sandra Straszak 7e</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smtClean="0">
                <a:solidFill>
                  <a:srgbClr val="00B0F0"/>
                </a:solidFill>
              </a:rPr>
              <a:t>Co to jest tolerancja ?</a:t>
            </a:r>
            <a:endParaRPr lang="pl-PL" sz="6000" dirty="0">
              <a:solidFill>
                <a:srgbClr val="00B0F0"/>
              </a:solidFill>
            </a:endParaRPr>
          </a:p>
        </p:txBody>
      </p:sp>
      <p:sp>
        <p:nvSpPr>
          <p:cNvPr id="3" name="Symbol zastępczy zawartości 2"/>
          <p:cNvSpPr>
            <a:spLocks noGrp="1"/>
          </p:cNvSpPr>
          <p:nvPr>
            <p:ph idx="1"/>
          </p:nvPr>
        </p:nvSpPr>
        <p:spPr>
          <a:xfrm>
            <a:off x="0" y="1357298"/>
            <a:ext cx="8229600" cy="4525963"/>
          </a:xfrm>
        </p:spPr>
        <p:txBody>
          <a:bodyPr>
            <a:normAutofit/>
          </a:bodyPr>
          <a:lstStyle/>
          <a:p>
            <a:r>
              <a:rPr lang="pl-PL" sz="4000" dirty="0" smtClean="0">
                <a:solidFill>
                  <a:srgbClr val="00B050"/>
                </a:solidFill>
              </a:rPr>
              <a:t>Tolerancja</a:t>
            </a:r>
            <a:r>
              <a:rPr lang="pl-PL" sz="4000" dirty="0" smtClean="0"/>
              <a:t>-jest to poszanowanie czyichś poglądów, wierzeń, upodobań, różniących się od własnych. Oznacza również wyrozumiałość i akceptacje.</a:t>
            </a:r>
            <a:endParaRPr lang="pl-PL" sz="4000" dirty="0"/>
          </a:p>
        </p:txBody>
      </p:sp>
      <p:pic>
        <p:nvPicPr>
          <p:cNvPr id="4" name="Obraz 3" descr="pobrane (5).jpg"/>
          <p:cNvPicPr>
            <a:picLocks noChangeAspect="1"/>
          </p:cNvPicPr>
          <p:nvPr/>
        </p:nvPicPr>
        <p:blipFill>
          <a:blip r:embed="rId2"/>
          <a:stretch>
            <a:fillRect/>
          </a:stretch>
        </p:blipFill>
        <p:spPr>
          <a:xfrm>
            <a:off x="6500826" y="2928934"/>
            <a:ext cx="2495550" cy="1838325"/>
          </a:xfrm>
          <a:prstGeom prst="rect">
            <a:avLst/>
          </a:prstGeom>
          <a:ln>
            <a:noFill/>
          </a:ln>
          <a:effectLst>
            <a:softEdge rad="112500"/>
          </a:effectLst>
        </p:spPr>
      </p:pic>
      <p:pic>
        <p:nvPicPr>
          <p:cNvPr id="5" name="Obraz 4" descr="pobrane (6).jpg"/>
          <p:cNvPicPr>
            <a:picLocks noChangeAspect="1"/>
          </p:cNvPicPr>
          <p:nvPr/>
        </p:nvPicPr>
        <p:blipFill>
          <a:blip r:embed="rId3"/>
          <a:stretch>
            <a:fillRect/>
          </a:stretch>
        </p:blipFill>
        <p:spPr>
          <a:xfrm>
            <a:off x="785786" y="4643446"/>
            <a:ext cx="2466975" cy="1847850"/>
          </a:xfrm>
          <a:prstGeom prst="rect">
            <a:avLst/>
          </a:prstGeom>
          <a:ln>
            <a:noFill/>
          </a:ln>
          <a:effectLst>
            <a:softEdge rad="112500"/>
          </a:effectLst>
        </p:spPr>
      </p:pic>
      <p:pic>
        <p:nvPicPr>
          <p:cNvPr id="6" name="Obraz 5" descr="images (3).jpg"/>
          <p:cNvPicPr>
            <a:picLocks noChangeAspect="1"/>
          </p:cNvPicPr>
          <p:nvPr/>
        </p:nvPicPr>
        <p:blipFill>
          <a:blip r:embed="rId4"/>
          <a:stretch>
            <a:fillRect/>
          </a:stretch>
        </p:blipFill>
        <p:spPr>
          <a:xfrm>
            <a:off x="4214810" y="4857760"/>
            <a:ext cx="2571750" cy="17716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600" dirty="0" smtClean="0">
                <a:solidFill>
                  <a:srgbClr val="7030A0"/>
                </a:solidFill>
              </a:rPr>
              <a:t>Tolerancja rasowa </a:t>
            </a:r>
            <a:endParaRPr lang="pl-PL" sz="6600" dirty="0">
              <a:solidFill>
                <a:srgbClr val="7030A0"/>
              </a:solidFill>
            </a:endParaRPr>
          </a:p>
        </p:txBody>
      </p:sp>
      <p:sp>
        <p:nvSpPr>
          <p:cNvPr id="3" name="Symbol zastępczy zawartości 2"/>
          <p:cNvSpPr>
            <a:spLocks noGrp="1"/>
          </p:cNvSpPr>
          <p:nvPr>
            <p:ph idx="1"/>
          </p:nvPr>
        </p:nvSpPr>
        <p:spPr>
          <a:xfrm>
            <a:off x="142844" y="1428736"/>
            <a:ext cx="7429552" cy="3357586"/>
          </a:xfrm>
        </p:spPr>
        <p:txBody>
          <a:bodyPr>
            <a:normAutofit fontScale="70000" lnSpcReduction="20000"/>
          </a:bodyPr>
          <a:lstStyle/>
          <a:p>
            <a:r>
              <a:rPr lang="pl-PL" dirty="0" smtClean="0"/>
              <a:t>Każda istota ludzka pragnie być akceptowaną przez ludzi, z którymi przebywa. Nikt z nas nie ma prawa do tego, by kogokolwiek potępiać, dlatego, że kolor jego skóry bądź religia, w którą wierzy jest inna od naszej. Brak tolerancji wciąż obecny jest w naszym codziennym życiu. Często brakuje nam jednak odwagi, by jawnie powiedzieć ,,nie, nie zgadzam się" z tym, co widzę, co dzieje się wokół mnie. Być może obawiamy się, że i my staniemy się obiektem drwin, ze pod naszym adresem padną słowa obelgi. Pamiętajmy jednak, iż nie wolno nam przejść obojętnie obok niesprawiedliwości i krzywdy innych.</a:t>
            </a:r>
            <a:endParaRPr lang="pl-PL" dirty="0"/>
          </a:p>
        </p:txBody>
      </p:sp>
      <p:pic>
        <p:nvPicPr>
          <p:cNvPr id="4" name="Obraz 3" descr="images (4).jpg"/>
          <p:cNvPicPr>
            <a:picLocks noChangeAspect="1"/>
          </p:cNvPicPr>
          <p:nvPr/>
        </p:nvPicPr>
        <p:blipFill>
          <a:blip r:embed="rId2"/>
          <a:stretch>
            <a:fillRect/>
          </a:stretch>
        </p:blipFill>
        <p:spPr>
          <a:xfrm>
            <a:off x="357158" y="4786322"/>
            <a:ext cx="24003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Obraz 5" descr="images (2).jpg"/>
          <p:cNvPicPr>
            <a:picLocks noChangeAspect="1"/>
          </p:cNvPicPr>
          <p:nvPr/>
        </p:nvPicPr>
        <p:blipFill>
          <a:blip r:embed="rId3"/>
          <a:stretch>
            <a:fillRect/>
          </a:stretch>
        </p:blipFill>
        <p:spPr>
          <a:xfrm>
            <a:off x="6215074" y="4071942"/>
            <a:ext cx="2728943" cy="14395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Obraz 7" descr="images (5).jpg"/>
          <p:cNvPicPr>
            <a:picLocks noChangeAspect="1"/>
          </p:cNvPicPr>
          <p:nvPr/>
        </p:nvPicPr>
        <p:blipFill>
          <a:blip r:embed="rId4"/>
          <a:stretch>
            <a:fillRect/>
          </a:stretch>
        </p:blipFill>
        <p:spPr>
          <a:xfrm>
            <a:off x="3428992" y="4857760"/>
            <a:ext cx="2771775" cy="1647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FFC000"/>
                </a:solidFill>
              </a:rPr>
              <a:t>Tolerancja dla osób niepełnosprawnych</a:t>
            </a:r>
            <a:endParaRPr lang="pl-PL" dirty="0">
              <a:solidFill>
                <a:srgbClr val="FFC000"/>
              </a:solidFill>
            </a:endParaRPr>
          </a:p>
        </p:txBody>
      </p:sp>
      <p:sp>
        <p:nvSpPr>
          <p:cNvPr id="3" name="Symbol zastępczy zawartości 2"/>
          <p:cNvSpPr>
            <a:spLocks noGrp="1"/>
          </p:cNvSpPr>
          <p:nvPr>
            <p:ph idx="1"/>
          </p:nvPr>
        </p:nvSpPr>
        <p:spPr>
          <a:xfrm>
            <a:off x="0" y="1428736"/>
            <a:ext cx="7329510" cy="4186254"/>
          </a:xfrm>
        </p:spPr>
        <p:txBody>
          <a:bodyPr>
            <a:normAutofit fontScale="62500" lnSpcReduction="20000"/>
          </a:bodyPr>
          <a:lstStyle/>
          <a:p>
            <a:r>
              <a:rPr lang="pl-PL" dirty="0" smtClean="0"/>
              <a:t>Problem tolerancji w dużym stopniu dotyczy osób niepełnosprawnych. Niepełnosprawność wiąże się z licznymi przeszkodami w codziennym życiu. To, co dla sprawnych osób jest banalnie proste, niepełnosprawnym może sprawiać wiele problemu. Czynności, które trzeba wykonywać codziennie często są nie lada wyzwaniem. Jest to codzienna walka ze swoją niepełnosprawnością. Często osoby niepełnosprawne nie potrafią tolerować siebie. Nie lubią się za to kim są, a szczególnie nie lubią swojego ciała. Dlatego osoba niepełnosprawna musi być odbierana jako człowiek w pełni wartościowy. Tolerancja dla osób niepełnosprawnych jest niezwykle ważna. Dzięki niej mogą się poczuć pełnoprawnymi obywatelami i wartościowymi ludźmi. Natomiast brak tolerancji może nawet doprowadzić do przypadków depresji i załamania. Mamy więc bardzo duży wpływ na życie osób niepełnosprawnych. </a:t>
            </a:r>
            <a:endParaRPr lang="pl-PL" dirty="0"/>
          </a:p>
        </p:txBody>
      </p:sp>
      <p:pic>
        <p:nvPicPr>
          <p:cNvPr id="4" name="Obraz 3" descr="images (6).jpg"/>
          <p:cNvPicPr>
            <a:picLocks noChangeAspect="1"/>
          </p:cNvPicPr>
          <p:nvPr/>
        </p:nvPicPr>
        <p:blipFill>
          <a:blip r:embed="rId2"/>
          <a:stretch>
            <a:fillRect/>
          </a:stretch>
        </p:blipFill>
        <p:spPr>
          <a:xfrm>
            <a:off x="1142976" y="5143500"/>
            <a:ext cx="2667000" cy="1714500"/>
          </a:xfrm>
          <a:prstGeom prst="rect">
            <a:avLst/>
          </a:prstGeom>
          <a:ln>
            <a:noFill/>
          </a:ln>
          <a:effectLst>
            <a:softEdge rad="112500"/>
          </a:effectLst>
        </p:spPr>
      </p:pic>
      <p:pic>
        <p:nvPicPr>
          <p:cNvPr id="5" name="Obraz 4" descr="pobrane.png"/>
          <p:cNvPicPr>
            <a:picLocks noChangeAspect="1"/>
          </p:cNvPicPr>
          <p:nvPr/>
        </p:nvPicPr>
        <p:blipFill>
          <a:blip r:embed="rId3"/>
          <a:stretch>
            <a:fillRect/>
          </a:stretch>
        </p:blipFill>
        <p:spPr>
          <a:xfrm>
            <a:off x="7366011" y="2214554"/>
            <a:ext cx="1777989" cy="1785926"/>
          </a:xfrm>
          <a:prstGeom prst="rect">
            <a:avLst/>
          </a:prstGeom>
        </p:spPr>
      </p:pic>
      <p:pic>
        <p:nvPicPr>
          <p:cNvPr id="6" name="Obraz 5" descr="images (7).jpg"/>
          <p:cNvPicPr>
            <a:picLocks noChangeAspect="1"/>
          </p:cNvPicPr>
          <p:nvPr/>
        </p:nvPicPr>
        <p:blipFill>
          <a:blip r:embed="rId4"/>
          <a:stretch>
            <a:fillRect/>
          </a:stretch>
        </p:blipFill>
        <p:spPr>
          <a:xfrm>
            <a:off x="5572132" y="5000636"/>
            <a:ext cx="2752725" cy="16573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B050"/>
                </a:solidFill>
              </a:rPr>
              <a:t>Tolerancja dla osób chorych psychicznie</a:t>
            </a:r>
            <a:endParaRPr lang="pl-PL" dirty="0">
              <a:solidFill>
                <a:srgbClr val="00B050"/>
              </a:solidFill>
            </a:endParaRPr>
          </a:p>
        </p:txBody>
      </p:sp>
      <p:sp>
        <p:nvSpPr>
          <p:cNvPr id="3" name="Symbol zastępczy zawartości 2"/>
          <p:cNvSpPr>
            <a:spLocks noGrp="1"/>
          </p:cNvSpPr>
          <p:nvPr>
            <p:ph idx="1"/>
          </p:nvPr>
        </p:nvSpPr>
        <p:spPr>
          <a:xfrm>
            <a:off x="0" y="1500174"/>
            <a:ext cx="6786578" cy="3571900"/>
          </a:xfrm>
        </p:spPr>
        <p:txBody>
          <a:bodyPr>
            <a:normAutofit fontScale="62500" lnSpcReduction="20000"/>
          </a:bodyPr>
          <a:lstStyle/>
          <a:p>
            <a:r>
              <a:rPr lang="pl-PL" dirty="0" smtClean="0"/>
              <a:t>Istniejące w naszym społeczeństwie stereotypy na temat osób chorych psychicznie są źródłem dyskryminacji i wykluczenia społecznego. Często uważa się, że zachowanie osób z zaburzeniami psychicznymi jest niezrozumiałe, co u ludzi zdrowych wywołuje strach i przypisywanie chorym zachowania agresywnego. Osoby ciężko chore psychicznie podlegają wykluczeniu społecznemu. Osoby chore psychicznie są negatywnie naznaczane i etykietowane. Ich zachowanie określane jest jako niebezpieczne dla otoczenia i nieprzewidywalne. Często również podkreśla się ich niższość intelektualną, słabość intelektu (np. nienormalni, umysłowo niedorozwinięci).</a:t>
            </a:r>
            <a:endParaRPr lang="pl-PL" dirty="0"/>
          </a:p>
        </p:txBody>
      </p:sp>
      <p:pic>
        <p:nvPicPr>
          <p:cNvPr id="4" name="Obraz 3" descr="images.jpg"/>
          <p:cNvPicPr>
            <a:picLocks noChangeAspect="1"/>
          </p:cNvPicPr>
          <p:nvPr/>
        </p:nvPicPr>
        <p:blipFill>
          <a:blip r:embed="rId2"/>
          <a:stretch>
            <a:fillRect/>
          </a:stretch>
        </p:blipFill>
        <p:spPr>
          <a:xfrm>
            <a:off x="285720" y="5143512"/>
            <a:ext cx="2571768" cy="1408955"/>
          </a:xfrm>
          <a:prstGeom prst="rect">
            <a:avLst/>
          </a:prstGeom>
        </p:spPr>
      </p:pic>
      <p:pic>
        <p:nvPicPr>
          <p:cNvPr id="5" name="Obraz 4" descr="pobrane (1).jpg"/>
          <p:cNvPicPr>
            <a:picLocks noChangeAspect="1"/>
          </p:cNvPicPr>
          <p:nvPr/>
        </p:nvPicPr>
        <p:blipFill>
          <a:blip r:embed="rId3"/>
          <a:stretch>
            <a:fillRect/>
          </a:stretch>
        </p:blipFill>
        <p:spPr>
          <a:xfrm>
            <a:off x="6677025" y="4286256"/>
            <a:ext cx="2466975" cy="1847850"/>
          </a:xfrm>
          <a:prstGeom prst="rect">
            <a:avLst/>
          </a:prstGeom>
        </p:spPr>
      </p:pic>
      <p:pic>
        <p:nvPicPr>
          <p:cNvPr id="6" name="Obraz 5" descr="pobrane (2).jpg"/>
          <p:cNvPicPr>
            <a:picLocks noChangeAspect="1"/>
          </p:cNvPicPr>
          <p:nvPr/>
        </p:nvPicPr>
        <p:blipFill>
          <a:blip r:embed="rId4"/>
          <a:stretch>
            <a:fillRect/>
          </a:stretch>
        </p:blipFill>
        <p:spPr>
          <a:xfrm>
            <a:off x="3428992" y="4714884"/>
            <a:ext cx="2962275" cy="1543050"/>
          </a:xfrm>
          <a:prstGeom prst="rect">
            <a:avLst/>
          </a:prstGeom>
        </p:spPr>
      </p:pic>
      <p:pic>
        <p:nvPicPr>
          <p:cNvPr id="7" name="Obraz 6" descr="pobrane.jpg"/>
          <p:cNvPicPr>
            <a:picLocks noChangeAspect="1"/>
          </p:cNvPicPr>
          <p:nvPr/>
        </p:nvPicPr>
        <p:blipFill>
          <a:blip r:embed="rId5"/>
          <a:stretch>
            <a:fillRect/>
          </a:stretch>
        </p:blipFill>
        <p:spPr>
          <a:xfrm>
            <a:off x="6677025" y="1500174"/>
            <a:ext cx="2466975" cy="18573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dirty="0" smtClean="0">
                <a:solidFill>
                  <a:srgbClr val="C00000"/>
                </a:solidFill>
              </a:rPr>
              <a:t>Tolerancja dla ludzi ubogich</a:t>
            </a:r>
            <a:endParaRPr lang="pl-PL" sz="5400" dirty="0">
              <a:solidFill>
                <a:srgbClr val="C00000"/>
              </a:solidFill>
            </a:endParaRPr>
          </a:p>
        </p:txBody>
      </p:sp>
      <p:sp>
        <p:nvSpPr>
          <p:cNvPr id="3" name="Symbol zastępczy zawartości 2"/>
          <p:cNvSpPr>
            <a:spLocks noGrp="1"/>
          </p:cNvSpPr>
          <p:nvPr>
            <p:ph idx="1"/>
          </p:nvPr>
        </p:nvSpPr>
        <p:spPr>
          <a:xfrm>
            <a:off x="0" y="1428736"/>
            <a:ext cx="6858016" cy="3114684"/>
          </a:xfrm>
        </p:spPr>
        <p:txBody>
          <a:bodyPr>
            <a:normAutofit fontScale="70000" lnSpcReduction="20000"/>
          </a:bodyPr>
          <a:lstStyle/>
          <a:p>
            <a:r>
              <a:rPr lang="pl-PL" dirty="0" smtClean="0"/>
              <a:t>W dzisiejszych czasach często dyskryminuje się także ludzi bezdomnych i ludzi z ubogich rodzin. Już małe dzieci w </a:t>
            </a:r>
            <a:r>
              <a:rPr lang="pl-PL" dirty="0" smtClean="0"/>
              <a:t>przedszkolach i w </a:t>
            </a:r>
            <a:r>
              <a:rPr lang="pl-PL" dirty="0" smtClean="0"/>
              <a:t>szkole podstawowej </a:t>
            </a:r>
            <a:r>
              <a:rPr lang="pl-PL" dirty="0" smtClean="0"/>
              <a:t> często </a:t>
            </a:r>
            <a:r>
              <a:rPr lang="pl-PL" dirty="0" smtClean="0"/>
              <a:t>wybierają do grona swoich kolegów tylko dzieci bogate </a:t>
            </a:r>
            <a:r>
              <a:rPr lang="pl-PL" dirty="0" smtClean="0"/>
              <a:t>, </a:t>
            </a:r>
            <a:r>
              <a:rPr lang="pl-PL" dirty="0" smtClean="0"/>
              <a:t>które mają </a:t>
            </a:r>
            <a:r>
              <a:rPr lang="pl-PL" dirty="0" smtClean="0"/>
              <a:t>tak, </a:t>
            </a:r>
            <a:r>
              <a:rPr lang="pl-PL" dirty="0" smtClean="0"/>
              <a:t>jak one szereg elektronicznych błyskotek do swojej dyspozycji , chodzą w markowych ciuchach , grają w najnowsze gry . A dzieci z rodzin ubogich bardzo często w szkołach znajdują się na marginesie, poza klasową przynależnością. To </a:t>
            </a:r>
            <a:r>
              <a:rPr lang="pl-PL" dirty="0" smtClean="0"/>
              <a:t>okrutne, że </a:t>
            </a:r>
            <a:r>
              <a:rPr lang="pl-PL" dirty="0" smtClean="0"/>
              <a:t>już dzieci klasyfikują ludzi pod względem zamożności.</a:t>
            </a:r>
            <a:endParaRPr lang="pl-PL" dirty="0"/>
          </a:p>
        </p:txBody>
      </p:sp>
      <p:pic>
        <p:nvPicPr>
          <p:cNvPr id="4" name="Obraz 3" descr="pobrane (1).jpg"/>
          <p:cNvPicPr>
            <a:picLocks noChangeAspect="1"/>
          </p:cNvPicPr>
          <p:nvPr/>
        </p:nvPicPr>
        <p:blipFill>
          <a:blip r:embed="rId2"/>
          <a:stretch>
            <a:fillRect/>
          </a:stretch>
        </p:blipFill>
        <p:spPr>
          <a:xfrm>
            <a:off x="857224" y="4714884"/>
            <a:ext cx="3000396" cy="1680222"/>
          </a:xfrm>
          <a:prstGeom prst="rect">
            <a:avLst/>
          </a:prstGeom>
          <a:ln>
            <a:noFill/>
          </a:ln>
          <a:effectLst>
            <a:softEdge rad="112500"/>
          </a:effectLst>
        </p:spPr>
      </p:pic>
      <p:pic>
        <p:nvPicPr>
          <p:cNvPr id="5" name="Obraz 4" descr="pobrane.jpg"/>
          <p:cNvPicPr>
            <a:picLocks noChangeAspect="1"/>
          </p:cNvPicPr>
          <p:nvPr/>
        </p:nvPicPr>
        <p:blipFill>
          <a:blip r:embed="rId3"/>
          <a:stretch>
            <a:fillRect/>
          </a:stretch>
        </p:blipFill>
        <p:spPr>
          <a:xfrm>
            <a:off x="5929322" y="4286256"/>
            <a:ext cx="2928926" cy="213822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smtClean="0">
                <a:solidFill>
                  <a:srgbClr val="92D050"/>
                </a:solidFill>
              </a:rPr>
              <a:t>Tolerancja w szkole</a:t>
            </a:r>
            <a:endParaRPr lang="pl-PL" sz="6000" dirty="0">
              <a:solidFill>
                <a:srgbClr val="92D050"/>
              </a:solidFill>
            </a:endParaRPr>
          </a:p>
        </p:txBody>
      </p:sp>
      <p:sp>
        <p:nvSpPr>
          <p:cNvPr id="3" name="Symbol zastępczy zawartości 2"/>
          <p:cNvSpPr>
            <a:spLocks noGrp="1"/>
          </p:cNvSpPr>
          <p:nvPr>
            <p:ph idx="1"/>
          </p:nvPr>
        </p:nvSpPr>
        <p:spPr>
          <a:xfrm>
            <a:off x="0" y="1428736"/>
            <a:ext cx="8229600" cy="4525963"/>
          </a:xfrm>
        </p:spPr>
        <p:txBody>
          <a:bodyPr/>
          <a:lstStyle/>
          <a:p>
            <a:r>
              <a:rPr lang="pl-PL" dirty="0" smtClean="0"/>
              <a:t>Akceptuj hobby innych dzieci, nawet jeżeli uważasz je za starodawne np. zbieranie znaczków, monet, widokówek; Akceptuj wygląd oraz styl ubierania się, nawet jeżeli według ciebie jest on niemodny.</a:t>
            </a:r>
            <a:endParaRPr lang="pl-PL" dirty="0"/>
          </a:p>
        </p:txBody>
      </p:sp>
      <p:pic>
        <p:nvPicPr>
          <p:cNvPr id="4" name="Obraz 3" descr="images (1).jpg"/>
          <p:cNvPicPr>
            <a:picLocks noChangeAspect="1"/>
          </p:cNvPicPr>
          <p:nvPr/>
        </p:nvPicPr>
        <p:blipFill>
          <a:blip r:embed="rId2"/>
          <a:stretch>
            <a:fillRect/>
          </a:stretch>
        </p:blipFill>
        <p:spPr>
          <a:xfrm>
            <a:off x="6286512" y="4071942"/>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Obraz 4" descr="images.jpg"/>
          <p:cNvPicPr>
            <a:picLocks noChangeAspect="1"/>
          </p:cNvPicPr>
          <p:nvPr/>
        </p:nvPicPr>
        <p:blipFill>
          <a:blip r:embed="rId3"/>
          <a:stretch>
            <a:fillRect/>
          </a:stretch>
        </p:blipFill>
        <p:spPr>
          <a:xfrm>
            <a:off x="0" y="3929066"/>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Obraz 5" descr="pobrane (2).jpg"/>
          <p:cNvPicPr>
            <a:picLocks noChangeAspect="1"/>
          </p:cNvPicPr>
          <p:nvPr/>
        </p:nvPicPr>
        <p:blipFill>
          <a:blip r:embed="rId4"/>
          <a:stretch>
            <a:fillRect/>
          </a:stretch>
        </p:blipFill>
        <p:spPr>
          <a:xfrm>
            <a:off x="3143240" y="4286256"/>
            <a:ext cx="2600325" cy="1762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smtClean="0">
                <a:solidFill>
                  <a:srgbClr val="FF33CC"/>
                </a:solidFill>
              </a:rPr>
              <a:t>Nikt nie zabroni ci:</a:t>
            </a:r>
            <a:endParaRPr lang="pl-PL" sz="6000" dirty="0">
              <a:solidFill>
                <a:srgbClr val="FF33CC"/>
              </a:solidFill>
            </a:endParaRPr>
          </a:p>
        </p:txBody>
      </p:sp>
      <p:sp>
        <p:nvSpPr>
          <p:cNvPr id="4" name="pole tekstowe 3"/>
          <p:cNvSpPr txBox="1"/>
          <p:nvPr/>
        </p:nvSpPr>
        <p:spPr>
          <a:xfrm>
            <a:off x="285720" y="2571744"/>
            <a:ext cx="7858180" cy="461665"/>
          </a:xfrm>
          <a:prstGeom prst="rect">
            <a:avLst/>
          </a:prstGeom>
          <a:noFill/>
        </p:spPr>
        <p:txBody>
          <a:bodyPr wrap="square" rtlCol="0">
            <a:spAutoFit/>
          </a:bodyPr>
          <a:lstStyle/>
          <a:p>
            <a:r>
              <a:rPr lang="pl-PL" sz="2400" dirty="0" smtClean="0">
                <a:solidFill>
                  <a:srgbClr val="33CCCC"/>
                </a:solidFill>
              </a:rPr>
              <a:t>Ubierania się jak chcesz i jak ci się podoba</a:t>
            </a:r>
            <a:endParaRPr lang="pl-PL" sz="2400" dirty="0">
              <a:solidFill>
                <a:srgbClr val="33CCCC"/>
              </a:solidFill>
            </a:endParaRPr>
          </a:p>
        </p:txBody>
      </p:sp>
      <p:sp>
        <p:nvSpPr>
          <p:cNvPr id="5" name="pole tekstowe 4"/>
          <p:cNvSpPr txBox="1"/>
          <p:nvPr/>
        </p:nvSpPr>
        <p:spPr>
          <a:xfrm>
            <a:off x="285720" y="5072074"/>
            <a:ext cx="7143768" cy="461665"/>
          </a:xfrm>
          <a:prstGeom prst="rect">
            <a:avLst/>
          </a:prstGeom>
          <a:noFill/>
        </p:spPr>
        <p:txBody>
          <a:bodyPr wrap="square" rtlCol="0">
            <a:spAutoFit/>
          </a:bodyPr>
          <a:lstStyle/>
          <a:p>
            <a:r>
              <a:rPr lang="pl-PL" sz="2400" dirty="0" smtClean="0">
                <a:solidFill>
                  <a:srgbClr val="993366"/>
                </a:solidFill>
              </a:rPr>
              <a:t>Noszenia ulubionej fryzury</a:t>
            </a:r>
            <a:endParaRPr lang="pl-PL" sz="2400" dirty="0">
              <a:solidFill>
                <a:srgbClr val="993366"/>
              </a:solidFill>
            </a:endParaRPr>
          </a:p>
        </p:txBody>
      </p:sp>
      <p:sp>
        <p:nvSpPr>
          <p:cNvPr id="6" name="pole tekstowe 5"/>
          <p:cNvSpPr txBox="1"/>
          <p:nvPr/>
        </p:nvSpPr>
        <p:spPr>
          <a:xfrm>
            <a:off x="4857752" y="5572140"/>
            <a:ext cx="7786742" cy="461665"/>
          </a:xfrm>
          <a:prstGeom prst="rect">
            <a:avLst/>
          </a:prstGeom>
          <a:noFill/>
        </p:spPr>
        <p:txBody>
          <a:bodyPr wrap="square" rtlCol="0">
            <a:spAutoFit/>
          </a:bodyPr>
          <a:lstStyle/>
          <a:p>
            <a:r>
              <a:rPr lang="pl-PL" sz="2400" dirty="0" smtClean="0">
                <a:solidFill>
                  <a:srgbClr val="0099FF"/>
                </a:solidFill>
              </a:rPr>
              <a:t>Posiadania odmiennego zdania</a:t>
            </a:r>
            <a:endParaRPr lang="pl-PL" sz="2400" dirty="0">
              <a:solidFill>
                <a:srgbClr val="0099FF"/>
              </a:solidFill>
            </a:endParaRPr>
          </a:p>
        </p:txBody>
      </p:sp>
      <p:sp>
        <p:nvSpPr>
          <p:cNvPr id="7" name="pole tekstowe 6"/>
          <p:cNvSpPr txBox="1"/>
          <p:nvPr/>
        </p:nvSpPr>
        <p:spPr>
          <a:xfrm>
            <a:off x="3143240" y="4071942"/>
            <a:ext cx="4714908" cy="461665"/>
          </a:xfrm>
          <a:prstGeom prst="rect">
            <a:avLst/>
          </a:prstGeom>
          <a:noFill/>
        </p:spPr>
        <p:txBody>
          <a:bodyPr wrap="square" rtlCol="0">
            <a:spAutoFit/>
          </a:bodyPr>
          <a:lstStyle/>
          <a:p>
            <a:r>
              <a:rPr lang="pl-PL" sz="2400" dirty="0" smtClean="0">
                <a:solidFill>
                  <a:srgbClr val="CC6600"/>
                </a:solidFill>
              </a:rPr>
              <a:t>Słuchania muzyki takiej jakiej chcesz</a:t>
            </a:r>
            <a:endParaRPr lang="pl-PL" sz="2400" dirty="0">
              <a:solidFill>
                <a:srgbClr val="CC6600"/>
              </a:solidFill>
            </a:endParaRPr>
          </a:p>
        </p:txBody>
      </p:sp>
      <p:sp>
        <p:nvSpPr>
          <p:cNvPr id="9" name="pole tekstowe 8"/>
          <p:cNvSpPr txBox="1"/>
          <p:nvPr/>
        </p:nvSpPr>
        <p:spPr>
          <a:xfrm>
            <a:off x="2928926" y="1643050"/>
            <a:ext cx="5072066" cy="461665"/>
          </a:xfrm>
          <a:prstGeom prst="rect">
            <a:avLst/>
          </a:prstGeom>
          <a:noFill/>
        </p:spPr>
        <p:txBody>
          <a:bodyPr wrap="square" rtlCol="0">
            <a:spAutoFit/>
          </a:bodyPr>
          <a:lstStyle/>
          <a:p>
            <a:r>
              <a:rPr lang="pl-PL" sz="2400" dirty="0" smtClean="0">
                <a:solidFill>
                  <a:srgbClr val="008000"/>
                </a:solidFill>
              </a:rPr>
              <a:t>Kolegowania się z tą osobą lub inną</a:t>
            </a:r>
            <a:endParaRPr lang="pl-PL" sz="2400" dirty="0">
              <a:solidFill>
                <a:srgbClr val="008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0000"/>
                </a:solidFill>
              </a:rPr>
              <a:t>Tolerancja – ważne daty</a:t>
            </a:r>
            <a:endParaRPr lang="pl-PL" dirty="0">
              <a:solidFill>
                <a:srgbClr val="FF0000"/>
              </a:solidFill>
            </a:endParaRPr>
          </a:p>
        </p:txBody>
      </p:sp>
      <p:sp>
        <p:nvSpPr>
          <p:cNvPr id="3" name="Symbol zastępczy zawartości 2"/>
          <p:cNvSpPr>
            <a:spLocks noGrp="1"/>
          </p:cNvSpPr>
          <p:nvPr>
            <p:ph idx="1"/>
          </p:nvPr>
        </p:nvSpPr>
        <p:spPr>
          <a:xfrm>
            <a:off x="0" y="1428736"/>
            <a:ext cx="5757874" cy="1328734"/>
          </a:xfrm>
        </p:spPr>
        <p:txBody>
          <a:bodyPr>
            <a:normAutofit fontScale="62500" lnSpcReduction="20000"/>
          </a:bodyPr>
          <a:lstStyle/>
          <a:p>
            <a:pPr>
              <a:buNone/>
            </a:pPr>
            <a:r>
              <a:rPr lang="pl-PL" b="1" dirty="0">
                <a:solidFill>
                  <a:schemeClr val="accent6">
                    <a:lumMod val="75000"/>
                  </a:schemeClr>
                </a:solidFill>
              </a:rPr>
              <a:t>16 listopada</a:t>
            </a:r>
            <a:r>
              <a:rPr lang="pl-PL" dirty="0">
                <a:solidFill>
                  <a:schemeClr val="accent6">
                    <a:lumMod val="75000"/>
                  </a:schemeClr>
                </a:solidFill>
              </a:rPr>
              <a:t> obchodzimy Światowy Dzień Tolerancji. </a:t>
            </a:r>
            <a:r>
              <a:rPr lang="pl-PL" b="1" dirty="0">
                <a:solidFill>
                  <a:schemeClr val="accent6">
                    <a:lumMod val="75000"/>
                  </a:schemeClr>
                </a:solidFill>
              </a:rPr>
              <a:t>Święto</a:t>
            </a:r>
            <a:r>
              <a:rPr lang="pl-PL" dirty="0">
                <a:solidFill>
                  <a:schemeClr val="accent6">
                    <a:lumMod val="75000"/>
                  </a:schemeClr>
                </a:solidFill>
              </a:rPr>
              <a:t> stworzone po to, by zwrócić uwagę większej liczby ludzi na problem nietolerancji, przemocy, nacjonalizmu, rasizmu i </a:t>
            </a:r>
            <a:r>
              <a:rPr lang="pl-PL" dirty="0" smtClean="0">
                <a:solidFill>
                  <a:schemeClr val="accent6">
                    <a:lumMod val="75000"/>
                  </a:schemeClr>
                </a:solidFill>
              </a:rPr>
              <a:t>antysemityzmu.</a:t>
            </a:r>
            <a:endParaRPr lang="pl-PL" dirty="0">
              <a:solidFill>
                <a:schemeClr val="accent6">
                  <a:lumMod val="75000"/>
                </a:schemeClr>
              </a:solidFill>
            </a:endParaRPr>
          </a:p>
        </p:txBody>
      </p:sp>
      <p:sp>
        <p:nvSpPr>
          <p:cNvPr id="4" name="pole tekstowe 3"/>
          <p:cNvSpPr txBox="1"/>
          <p:nvPr/>
        </p:nvSpPr>
        <p:spPr>
          <a:xfrm>
            <a:off x="0" y="2857496"/>
            <a:ext cx="4786346" cy="2031325"/>
          </a:xfrm>
          <a:prstGeom prst="rect">
            <a:avLst/>
          </a:prstGeom>
          <a:noFill/>
        </p:spPr>
        <p:txBody>
          <a:bodyPr wrap="square" rtlCol="0">
            <a:spAutoFit/>
          </a:bodyPr>
          <a:lstStyle/>
          <a:p>
            <a:r>
              <a:rPr lang="pl-PL" dirty="0">
                <a:solidFill>
                  <a:srgbClr val="FFC000"/>
                </a:solidFill>
              </a:rPr>
              <a:t>Co roku, 21 marca obchodzimy </a:t>
            </a:r>
            <a:r>
              <a:rPr lang="pl-PL" b="1" dirty="0">
                <a:solidFill>
                  <a:srgbClr val="FFC000"/>
                </a:solidFill>
              </a:rPr>
              <a:t>Międzynarodowy Dzień Walki z Dyskryminacją Rasową</a:t>
            </a:r>
            <a:r>
              <a:rPr lang="pl-PL" dirty="0">
                <a:solidFill>
                  <a:srgbClr val="FFC000"/>
                </a:solidFill>
              </a:rPr>
              <a:t>. Został on ustanowiony przez Zgromadzenie Ogólne ONZ w 1966 roku. Tego dnia rozpoczyna się trwający do 27 marca Tydzień Solidarności z Ludami Zmagającymi się z Rasizmem i </a:t>
            </a:r>
            <a:r>
              <a:rPr lang="pl-PL" b="1" dirty="0">
                <a:solidFill>
                  <a:srgbClr val="FFC000"/>
                </a:solidFill>
              </a:rPr>
              <a:t>Dyskryminacją Rasową</a:t>
            </a:r>
            <a:r>
              <a:rPr lang="pl-PL" dirty="0">
                <a:solidFill>
                  <a:srgbClr val="FFC000"/>
                </a:solidFill>
              </a:rPr>
              <a:t>.</a:t>
            </a:r>
          </a:p>
        </p:txBody>
      </p:sp>
      <p:sp>
        <p:nvSpPr>
          <p:cNvPr id="5" name="pole tekstowe 4"/>
          <p:cNvSpPr txBox="1"/>
          <p:nvPr/>
        </p:nvSpPr>
        <p:spPr>
          <a:xfrm>
            <a:off x="0" y="5000636"/>
            <a:ext cx="6072230" cy="1477328"/>
          </a:xfrm>
          <a:prstGeom prst="rect">
            <a:avLst/>
          </a:prstGeom>
          <a:noFill/>
        </p:spPr>
        <p:txBody>
          <a:bodyPr wrap="square" rtlCol="0">
            <a:spAutoFit/>
          </a:bodyPr>
          <a:lstStyle/>
          <a:p>
            <a:r>
              <a:rPr lang="pl-PL" dirty="0">
                <a:solidFill>
                  <a:srgbClr val="FF33CC"/>
                </a:solidFill>
              </a:rPr>
              <a:t>Corocznie </a:t>
            </a:r>
            <a:r>
              <a:rPr lang="pl-PL" b="1" dirty="0">
                <a:solidFill>
                  <a:srgbClr val="FF33CC"/>
                </a:solidFill>
              </a:rPr>
              <a:t>5 maja</a:t>
            </a:r>
            <a:r>
              <a:rPr lang="pl-PL" dirty="0">
                <a:solidFill>
                  <a:srgbClr val="FF33CC"/>
                </a:solidFill>
              </a:rPr>
              <a:t> obchodzimy w Europie Dzień Walki z Dyskryminacją Osób Niepełnosprawnych. Obchody zostały zapoczątkowane we Francji na początku lat 90. ubiegłego wieku. Hasło przewodnie pierwszych obchodów brzmiało </a:t>
            </a:r>
            <a:r>
              <a:rPr lang="pl-PL" dirty="0" err="1">
                <a:solidFill>
                  <a:srgbClr val="FF33CC"/>
                </a:solidFill>
              </a:rPr>
              <a:t>Rendez-vous</a:t>
            </a:r>
            <a:r>
              <a:rPr lang="pl-PL" dirty="0">
                <a:solidFill>
                  <a:srgbClr val="FF33CC"/>
                </a:solidFill>
              </a:rPr>
              <a:t> de la </a:t>
            </a:r>
            <a:r>
              <a:rPr lang="pl-PL" dirty="0" err="1">
                <a:solidFill>
                  <a:srgbClr val="FF33CC"/>
                </a:solidFill>
              </a:rPr>
              <a:t>Dignité</a:t>
            </a:r>
            <a:r>
              <a:rPr lang="pl-PL" dirty="0">
                <a:solidFill>
                  <a:srgbClr val="FF33CC"/>
                </a:solidFill>
              </a:rPr>
              <a:t> („Spotkanie z godnością”).</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613</Words>
  <Application>Microsoft Office PowerPoint</Application>
  <PresentationFormat>Pokaz na ekranie (4:3)</PresentationFormat>
  <Paragraphs>31</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Tolerancja </vt:lpstr>
      <vt:lpstr>Co to jest tolerancja ?</vt:lpstr>
      <vt:lpstr>Tolerancja rasowa </vt:lpstr>
      <vt:lpstr>Tolerancja dla osób niepełnosprawnych</vt:lpstr>
      <vt:lpstr>Tolerancja dla osób chorych psychicznie</vt:lpstr>
      <vt:lpstr>Tolerancja dla ludzi ubogich</vt:lpstr>
      <vt:lpstr>Tolerancja w szkole</vt:lpstr>
      <vt:lpstr>Nikt nie zabroni ci:</vt:lpstr>
      <vt:lpstr>Tolerancja – ważne daty</vt:lpstr>
      <vt:lpstr>PAMIĘTAJMY!!!</vt:lpstr>
      <vt:lpstr>Slajd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Tolerancja</dc:title>
  <dc:creator>Natka</dc:creator>
  <cp:lastModifiedBy>Anna Mariańska</cp:lastModifiedBy>
  <cp:revision>7</cp:revision>
  <dcterms:created xsi:type="dcterms:W3CDTF">2021-11-10T16:12:18Z</dcterms:created>
  <dcterms:modified xsi:type="dcterms:W3CDTF">2021-11-11T17:36:58Z</dcterms:modified>
</cp:coreProperties>
</file>