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ke Seuß" userId="cb6b65324b7cbee1" providerId="LiveId" clId="{6FB2FB82-F440-44A6-A399-7F66159F9CA1}"/>
    <pc:docChg chg="undo custSel modSld">
      <pc:chgData name="Ulrike Seuß" userId="cb6b65324b7cbee1" providerId="LiveId" clId="{6FB2FB82-F440-44A6-A399-7F66159F9CA1}" dt="2022-02-13T17:42:42.274" v="547" actId="1076"/>
      <pc:docMkLst>
        <pc:docMk/>
      </pc:docMkLst>
      <pc:sldChg chg="modSp mod">
        <pc:chgData name="Ulrike Seuß" userId="cb6b65324b7cbee1" providerId="LiveId" clId="{6FB2FB82-F440-44A6-A399-7F66159F9CA1}" dt="2022-02-13T17:34:22.043" v="22" actId="20577"/>
        <pc:sldMkLst>
          <pc:docMk/>
          <pc:sldMk cId="1539189565" sldId="260"/>
        </pc:sldMkLst>
        <pc:spChg chg="mod">
          <ac:chgData name="Ulrike Seuß" userId="cb6b65324b7cbee1" providerId="LiveId" clId="{6FB2FB82-F440-44A6-A399-7F66159F9CA1}" dt="2022-02-13T17:34:22.043" v="22" actId="20577"/>
          <ac:spMkLst>
            <pc:docMk/>
            <pc:sldMk cId="1539189565" sldId="260"/>
            <ac:spMk id="3" creationId="{00000000-0000-0000-0000-000000000000}"/>
          </ac:spMkLst>
        </pc:spChg>
      </pc:sldChg>
      <pc:sldChg chg="modSp mod">
        <pc:chgData name="Ulrike Seuß" userId="cb6b65324b7cbee1" providerId="LiveId" clId="{6FB2FB82-F440-44A6-A399-7F66159F9CA1}" dt="2022-02-13T17:35:18.892" v="39" actId="20577"/>
        <pc:sldMkLst>
          <pc:docMk/>
          <pc:sldMk cId="3250940108" sldId="263"/>
        </pc:sldMkLst>
        <pc:spChg chg="mod">
          <ac:chgData name="Ulrike Seuß" userId="cb6b65324b7cbee1" providerId="LiveId" clId="{6FB2FB82-F440-44A6-A399-7F66159F9CA1}" dt="2022-02-13T17:35:18.892" v="39" actId="20577"/>
          <ac:spMkLst>
            <pc:docMk/>
            <pc:sldMk cId="3250940108" sldId="263"/>
            <ac:spMk id="3" creationId="{00000000-0000-0000-0000-000000000000}"/>
          </ac:spMkLst>
        </pc:spChg>
      </pc:sldChg>
      <pc:sldChg chg="modSp mod">
        <pc:chgData name="Ulrike Seuß" userId="cb6b65324b7cbee1" providerId="LiveId" clId="{6FB2FB82-F440-44A6-A399-7F66159F9CA1}" dt="2022-02-13T17:36:01.771" v="41" actId="115"/>
        <pc:sldMkLst>
          <pc:docMk/>
          <pc:sldMk cId="2417410842" sldId="265"/>
        </pc:sldMkLst>
        <pc:spChg chg="mod">
          <ac:chgData name="Ulrike Seuß" userId="cb6b65324b7cbee1" providerId="LiveId" clId="{6FB2FB82-F440-44A6-A399-7F66159F9CA1}" dt="2022-02-13T17:36:01.771" v="41" actId="115"/>
          <ac:spMkLst>
            <pc:docMk/>
            <pc:sldMk cId="2417410842" sldId="265"/>
            <ac:spMk id="3" creationId="{00000000-0000-0000-0000-000000000000}"/>
          </ac:spMkLst>
        </pc:spChg>
      </pc:sldChg>
      <pc:sldChg chg="modSp mod">
        <pc:chgData name="Ulrike Seuß" userId="cb6b65324b7cbee1" providerId="LiveId" clId="{6FB2FB82-F440-44A6-A399-7F66159F9CA1}" dt="2022-02-13T17:42:42.274" v="547" actId="1076"/>
        <pc:sldMkLst>
          <pc:docMk/>
          <pc:sldMk cId="3987575110" sldId="266"/>
        </pc:sldMkLst>
        <pc:spChg chg="mod">
          <ac:chgData name="Ulrike Seuß" userId="cb6b65324b7cbee1" providerId="LiveId" clId="{6FB2FB82-F440-44A6-A399-7F66159F9CA1}" dt="2022-02-13T17:42:42.274" v="547" actId="1076"/>
          <ac:spMkLst>
            <pc:docMk/>
            <pc:sldMk cId="3987575110" sldId="26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0D3C-631B-408A-B497-3D135AC15B7A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0F0F-241D-4775-AD4E-5E67313D38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70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83AD-7370-4618-A265-29B67C50913D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D2DF0-79BE-4B19-A031-14C581708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0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8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56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0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72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19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74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3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34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4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1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11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1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9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0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90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44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13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Gebundene Ganztagsklassen an der Turnerschule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01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Ganztag für mein Kind?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687596"/>
            <a:ext cx="96011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/>
              <a:t>Ganztag ist </a:t>
            </a:r>
            <a:r>
              <a:rPr lang="de-DE" altLang="de-DE" u="sng" dirty="0"/>
              <a:t>weniger geeignet</a:t>
            </a:r>
            <a:r>
              <a:rPr lang="de-DE" altLang="de-DE" dirty="0"/>
              <a:t> für</a:t>
            </a:r>
          </a:p>
          <a:p>
            <a:endParaRPr lang="de-DE" alt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/>
              <a:t>sehr langsam arbeitende Kinder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/>
              <a:t>Kinder, die viel Anleitung benötigen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/>
              <a:t>Kinder, die leicht ermüden und nach Rückzugsmöglichkeiten suchen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/>
              <a:t>Kinder mit Schwierigkeiten im sozial-emotionalen Bereich (insbesondere, wenn mit aggressivem Verhalten verbunden)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/>
              <a:t>Kinder, die stärker auf eine Bezugsperson fixiert sind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/>
              <a:t>Kinder, die gerne ein „Nest“ haben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410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melde ich mein Kind an?</a:t>
            </a:r>
          </a:p>
        </p:txBody>
      </p:sp>
      <p:sp>
        <p:nvSpPr>
          <p:cNvPr id="4" name="Rechteck 3"/>
          <p:cNvSpPr/>
          <p:nvPr/>
        </p:nvSpPr>
        <p:spPr>
          <a:xfrm>
            <a:off x="1295402" y="2696338"/>
            <a:ext cx="9601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bei Schuleinschreibung: Ausfüllen des Aufnahmeantrags mit Antragsbegründung 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Anmeldung auch möglich für Familien, die zu einem anderen Schulsprengel gehören, wenn es dort kein Ganztagsangebot gibt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Schulleitung entscheidet über Aufnahme nach folgenden Auswahlkriterien: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ausgewogene Zusammensetzung der Klasse (vgl. Regelklassen)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Betreuungsbedarf nicht vorrangig entscheidend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Vorzug i.d.R. von Sprengelkindern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ggf. Warteliste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57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melde ich mein Kind an?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846475"/>
            <a:ext cx="96011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wichtig: </a:t>
            </a:r>
            <a:r>
              <a:rPr lang="de-DE" u="sng" dirty="0"/>
              <a:t>alle</a:t>
            </a:r>
            <a:r>
              <a:rPr lang="de-DE" dirty="0"/>
              <a:t> angefragten Betreuungseinrichtungen angeben (Priorisierung)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Zu- oder Absagen voraussichtlich im Mai zu erwarten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bei Absage: Verbleib auf Warteliste, falls gewünscht (ggf. noch Nachrückmöglichkeiten)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Wechsel in Regelklasse zum Schuljahreswechsel möglich mit formlosem Antrag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22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2800" dirty="0"/>
              <a:t>Rahmenbedingungen</a:t>
            </a:r>
          </a:p>
          <a:p>
            <a:pPr marL="0" indent="0">
              <a:buNone/>
            </a:pPr>
            <a:endParaRPr lang="de-DE" altLang="de-DE" sz="2800" dirty="0"/>
          </a:p>
          <a:p>
            <a:pPr marL="0" indent="0">
              <a:buNone/>
            </a:pPr>
            <a:r>
              <a:rPr lang="de-DE" altLang="de-DE" sz="2800" dirty="0"/>
              <a:t>Pädagogische Gestaltung des Schulalltags</a:t>
            </a:r>
          </a:p>
          <a:p>
            <a:pPr marL="0" indent="0">
              <a:buNone/>
            </a:pPr>
            <a:endParaRPr lang="de-DE" altLang="de-DE" sz="2800" dirty="0"/>
          </a:p>
          <a:p>
            <a:pPr marL="0" indent="0">
              <a:buNone/>
            </a:pPr>
            <a:r>
              <a:rPr lang="de-DE" altLang="de-DE" sz="2800" dirty="0"/>
              <a:t>Anmeldung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2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0731"/>
          </a:xfrm>
        </p:spPr>
        <p:txBody>
          <a:bodyPr>
            <a:normAutofit/>
          </a:bodyPr>
          <a:lstStyle/>
          <a:p>
            <a:r>
              <a:rPr lang="de-DE" sz="4000" dirty="0"/>
              <a:t>Die Woche im Ganztag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2" y="2542673"/>
            <a:ext cx="9601196" cy="331269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1600" dirty="0"/>
              <a:t>Montag-Donnerstag: 8.00 – 15.30 Uhr </a:t>
            </a:r>
          </a:p>
          <a:p>
            <a:pPr marL="0" indent="0">
              <a:buNone/>
            </a:pPr>
            <a:r>
              <a:rPr lang="de-DE" altLang="de-DE" sz="1600" dirty="0"/>
              <a:t>          &gt;	 jeweils 5 Std. am Vormittag, 2 Std. am Nachmittag</a:t>
            </a:r>
          </a:p>
          <a:p>
            <a:pPr marL="0" indent="0">
              <a:buNone/>
            </a:pPr>
            <a:r>
              <a:rPr lang="de-DE" altLang="de-DE" sz="1600" dirty="0"/>
              <a:t>	&gt; 	Mittagspause von 12.20 – 14.00 Uhr</a:t>
            </a:r>
          </a:p>
          <a:p>
            <a:pPr marL="0" indent="0">
              <a:buNone/>
            </a:pPr>
            <a:r>
              <a:rPr lang="de-DE" altLang="de-DE" sz="1600" dirty="0"/>
              <a:t>        		Mittagessen (Mensa), Freispiel draußen, Angebote der Betreuerinnen</a:t>
            </a:r>
          </a:p>
          <a:p>
            <a:pPr marL="0" indent="0">
              <a:buNone/>
            </a:pPr>
            <a:r>
              <a:rPr lang="de-DE" altLang="de-DE" sz="1600" dirty="0"/>
              <a:t>         		(Vorlesen, Basteln, Brettspiele…)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sz="1600" dirty="0"/>
              <a:t>Freitag: Unterrichtsende: 11.20/ 12.20/ 13.05 Uhr - ohne Mittagessen</a:t>
            </a:r>
          </a:p>
          <a:p>
            <a:pPr marL="0" indent="0">
              <a:buNone/>
            </a:pPr>
            <a:r>
              <a:rPr lang="de-DE" altLang="de-DE" sz="1600" dirty="0">
                <a:sym typeface="Wingdings" panose="05000000000000000000" pitchFamily="2" charset="2"/>
              </a:rPr>
              <a:t>	&gt;	</a:t>
            </a:r>
            <a:r>
              <a:rPr lang="de-DE" altLang="de-DE" sz="1600" dirty="0"/>
              <a:t>32 (33, 34) U-stunden pro Woche, also 9 (in 1/2) bzw. 6 mehr als in </a:t>
            </a:r>
          </a:p>
          <a:p>
            <a:pPr marL="0" indent="0">
              <a:buNone/>
            </a:pPr>
            <a:r>
              <a:rPr lang="de-DE" altLang="de-DE" sz="1600" dirty="0"/>
              <a:t>  	   	 Regelklassen</a:t>
            </a:r>
          </a:p>
          <a:p>
            <a:pPr marL="0" indent="0">
              <a:buNone/>
            </a:pPr>
            <a:r>
              <a:rPr lang="de-DE" altLang="de-DE" sz="1600" dirty="0"/>
              <a:t>	&gt;	keine Betreuung am Freitag und in den Ferien (optional </a:t>
            </a:r>
            <a:r>
              <a:rPr lang="de-DE" altLang="de-DE" sz="1600" dirty="0" err="1"/>
              <a:t>evt</a:t>
            </a:r>
            <a:r>
              <a:rPr lang="de-DE" altLang="de-DE" sz="1600" dirty="0"/>
              <a:t>. Ferienbetreuung bei Mittagsbetreuung möglich)</a:t>
            </a:r>
          </a:p>
          <a:p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06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Stundenplan im Ganztag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41902"/>
              </p:ext>
            </p:extLst>
          </p:nvPr>
        </p:nvGraphicFramePr>
        <p:xfrm>
          <a:off x="1411705" y="2528954"/>
          <a:ext cx="9392654" cy="34563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53843">
                  <a:extLst>
                    <a:ext uri="{9D8B030D-6E8A-4147-A177-3AD203B41FA5}">
                      <a16:colId xmlns:a16="http://schemas.microsoft.com/office/drawing/2014/main" val="427486920"/>
                    </a:ext>
                  </a:extLst>
                </a:gridCol>
                <a:gridCol w="1668483">
                  <a:extLst>
                    <a:ext uri="{9D8B030D-6E8A-4147-A177-3AD203B41FA5}">
                      <a16:colId xmlns:a16="http://schemas.microsoft.com/office/drawing/2014/main" val="1717044284"/>
                    </a:ext>
                  </a:extLst>
                </a:gridCol>
                <a:gridCol w="1667282">
                  <a:extLst>
                    <a:ext uri="{9D8B030D-6E8A-4147-A177-3AD203B41FA5}">
                      <a16:colId xmlns:a16="http://schemas.microsoft.com/office/drawing/2014/main" val="4271195802"/>
                    </a:ext>
                  </a:extLst>
                </a:gridCol>
                <a:gridCol w="1667882">
                  <a:extLst>
                    <a:ext uri="{9D8B030D-6E8A-4147-A177-3AD203B41FA5}">
                      <a16:colId xmlns:a16="http://schemas.microsoft.com/office/drawing/2014/main" val="769668712"/>
                    </a:ext>
                  </a:extLst>
                </a:gridCol>
                <a:gridCol w="1667282">
                  <a:extLst>
                    <a:ext uri="{9D8B030D-6E8A-4147-A177-3AD203B41FA5}">
                      <a16:colId xmlns:a16="http://schemas.microsoft.com/office/drawing/2014/main" val="2691453253"/>
                    </a:ext>
                  </a:extLst>
                </a:gridCol>
                <a:gridCol w="1667882">
                  <a:extLst>
                    <a:ext uri="{9D8B030D-6E8A-4147-A177-3AD203B41FA5}">
                      <a16:colId xmlns:a16="http://schemas.microsoft.com/office/drawing/2014/main" val="1739428965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Zeit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Montag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Dienstag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Mittwoch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Donnerstag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Freitag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7203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08.00 – 08.45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FF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323249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08.45 – 09.30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25227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09.50 – 10.35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</a:rPr>
                        <a:t>GU</a:t>
                      </a:r>
                      <a:endParaRPr lang="de-DE" sz="8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FF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41805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10.35 – 11.20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WG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RK/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EvR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Eth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838600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11.35 – 12.20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RK/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EvR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Eth</a:t>
                      </a: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GZT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de-DE" sz="800" b="1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46128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12.20 – 13.05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u="none" strike="noStrike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16462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13.05 – 13.50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14056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14.00 – 14.45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GZT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GZT/</a:t>
                      </a: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GZT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GZT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Projekt 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31217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14.45 – 15.30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GZT 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GZT/</a:t>
                      </a: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GZT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GZT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Projekt 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550691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83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99717"/>
            <a:ext cx="9601196" cy="1303867"/>
          </a:xfrm>
        </p:spPr>
        <p:txBody>
          <a:bodyPr/>
          <a:lstStyle/>
          <a:p>
            <a:r>
              <a:rPr lang="de-DE" dirty="0"/>
              <a:t>Unser Personal im Ganztag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3" y="2813299"/>
            <a:ext cx="9431212" cy="2455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dirty="0"/>
              <a:t> pro Klasse 12 zusätzliche Lehrerstunden, teils für Klassenlehrer*in, teils für „Tandemlehrer*in“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dirty="0"/>
              <a:t> Mittagsbetreuung durch externes Personal und 1 Lehrkraft pro Tag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altLang="de-DE" dirty="0"/>
              <a:t>	Kooperationspartner: Familienzentrum Trudering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dirty="0"/>
              <a:t> zusätzliche pädagogische Angebote durch externe Partner*innen am Nachmittag 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altLang="de-DE" dirty="0"/>
              <a:t> Einsatz externer Kräfte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de-DE" altLang="de-DE" dirty="0"/>
              <a:t>&gt; Differenzierung und Doppelbesetzung besonders am Nachmittag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de-DE" altLang="de-DE" dirty="0"/>
              <a:t>&gt; erweitertes Angebot im sportlichen und musischen Bereich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18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zahlt was im Ganztag?</a:t>
            </a:r>
          </a:p>
        </p:txBody>
      </p:sp>
      <p:sp>
        <p:nvSpPr>
          <p:cNvPr id="5" name="Rechteck 4"/>
          <p:cNvSpPr/>
          <p:nvPr/>
        </p:nvSpPr>
        <p:spPr>
          <a:xfrm>
            <a:off x="1295402" y="2694374"/>
            <a:ext cx="960119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altLang="de-DE" dirty="0"/>
              <a:t> Regierung von Oberbayern zahlt ca. 40.000 € (insgesamt) an das Familienzentrum Trudering als 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   Kooperationspartner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endParaRPr lang="de-DE" altLang="de-DE" dirty="0"/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altLang="de-DE" dirty="0"/>
              <a:t> Verwendung für den Ganztag der Turnerschule: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	&gt; Mittagsbetreuung 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	&gt; </a:t>
            </a:r>
            <a:r>
              <a:rPr lang="de-DE" altLang="de-DE" dirty="0" err="1"/>
              <a:t>Jgst</a:t>
            </a:r>
            <a:r>
              <a:rPr lang="de-DE" altLang="de-DE" dirty="0"/>
              <a:t>. 1: Kunst- und Theaterprojekt wöchentlich in </a:t>
            </a:r>
            <a:r>
              <a:rPr lang="de-DE" altLang="de-DE" dirty="0" err="1"/>
              <a:t>Jgst</a:t>
            </a:r>
            <a:r>
              <a:rPr lang="de-DE" altLang="de-DE" dirty="0"/>
              <a:t>. 1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	&gt; </a:t>
            </a:r>
            <a:r>
              <a:rPr lang="de-DE" altLang="de-DE" dirty="0" err="1"/>
              <a:t>Jgst</a:t>
            </a:r>
            <a:r>
              <a:rPr lang="de-DE" altLang="de-DE" dirty="0"/>
              <a:t>. 2: Sport-AG wöchentlich in der 2g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endParaRPr lang="de-DE" altLang="de-DE" dirty="0"/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altLang="de-DE" dirty="0"/>
              <a:t> Zusätzliche Projektmittel durch die Stadt in Höhe von mind. 3.000 € pro Jahr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       ( z.B. Theater, Kunst, Sport, Zaubern) – auch für die 3./4. Klassen</a:t>
            </a:r>
          </a:p>
          <a:p>
            <a:pPr>
              <a:lnSpc>
                <a:spcPct val="90000"/>
              </a:lnSpc>
            </a:pPr>
            <a:endParaRPr lang="de-DE" altLang="de-DE" dirty="0"/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altLang="de-DE" dirty="0"/>
              <a:t> Eltern zahlen Mittagessen (derzeit 5,35 € pro Tag)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73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 im Ganztag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1" y="2712276"/>
            <a:ext cx="94312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 Rhythmisierung des gesamten Schultags</a:t>
            </a:r>
          </a:p>
          <a:p>
            <a:endParaRPr lang="de-DE" alt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 keine (schriftlichen) Hausaufgaben von Montag – Donnerstag</a:t>
            </a:r>
          </a:p>
          <a:p>
            <a:endParaRPr lang="de-DE" alt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 unterschiedliches Arbeitstempo wird bestmöglich durch Differenzierungsmaßnahmen aufgefangen </a:t>
            </a:r>
          </a:p>
          <a:p>
            <a:r>
              <a:rPr lang="de-DE" altLang="de-DE" dirty="0"/>
              <a:t>   &gt; </a:t>
            </a:r>
            <a:r>
              <a:rPr lang="de-DE" altLang="de-DE" b="1" dirty="0"/>
              <a:t>Wochen- oder Tagesplanarbeit</a:t>
            </a:r>
            <a:r>
              <a:rPr lang="de-DE" altLang="de-DE" dirty="0"/>
              <a:t> in allen Jahrgangsstufen</a:t>
            </a:r>
          </a:p>
          <a:p>
            <a:endParaRPr lang="de-DE" alt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 doppelt besetzte Stunden bieten Möglichkeiten</a:t>
            </a:r>
          </a:p>
          <a:p>
            <a:r>
              <a:rPr lang="de-DE" altLang="de-DE" dirty="0"/>
              <a:t>   &gt; individuelle Förderung</a:t>
            </a:r>
          </a:p>
          <a:p>
            <a:r>
              <a:rPr lang="de-DE" altLang="de-DE" dirty="0"/>
              <a:t>   &gt; Differenzierung</a:t>
            </a:r>
          </a:p>
          <a:p>
            <a:r>
              <a:rPr lang="de-DE" altLang="de-DE" dirty="0"/>
              <a:t>   &gt; </a:t>
            </a:r>
            <a:r>
              <a:rPr lang="de-DE" altLang="de-DE" dirty="0" err="1"/>
              <a:t>Teamteaching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75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 im Ganztag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949001"/>
            <a:ext cx="96011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 geteilte Klassen am Nachmittag fördern Arbeitsklima und vermindern Unruhe </a:t>
            </a:r>
          </a:p>
          <a:p>
            <a:endParaRPr lang="de-DE" alt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 mehr Zeit für Projekte und Partnerschaften</a:t>
            </a:r>
          </a:p>
          <a:p>
            <a:endParaRPr lang="de-DE" alt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 ehrenamtliche Lesepaten zur Leseförderung in den Klassen 1/2 </a:t>
            </a:r>
          </a:p>
          <a:p>
            <a:endParaRPr lang="de-DE" alt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 Ergänzung im </a:t>
            </a:r>
            <a:r>
              <a:rPr lang="de-DE" altLang="de-DE" b="1" dirty="0"/>
              <a:t>sportlichen</a:t>
            </a:r>
            <a:r>
              <a:rPr lang="de-DE" altLang="de-DE" dirty="0"/>
              <a:t> und </a:t>
            </a:r>
            <a:r>
              <a:rPr lang="de-DE" altLang="de-DE" b="1" dirty="0"/>
              <a:t>kreativ-künstlerischen</a:t>
            </a:r>
            <a:r>
              <a:rPr lang="de-DE" altLang="de-DE" dirty="0"/>
              <a:t> Bereich durch externe Anbieterinnen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94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Ganztag für mein Kind?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782615"/>
            <a:ext cx="9601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/>
              <a:t>Mein Kind …</a:t>
            </a:r>
          </a:p>
          <a:p>
            <a:endParaRPr lang="de-DE" alt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/>
              <a:t>… ist ausdauernd und selbstständig beim Erledigen von Aufgaben (&gt; z.B. in der Wochenplanarbeit) und bei alltäglichen Tätigkeiten (&gt; z.B. beim Anziehen, Aufräumen).</a:t>
            </a:r>
          </a:p>
          <a:p>
            <a:endParaRPr lang="de-DE" alt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/>
              <a:t>… ist gerne den ganzen Tag mit anderen Kindern zusammen und integriert sich in der Regel gut in eine Gruppe.</a:t>
            </a:r>
          </a:p>
          <a:p>
            <a:endParaRPr lang="de-DE" alt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dirty="0"/>
              <a:t>… kann sich gut auf wechselnde Bezugspersonen einstellen (z.B. mehrere Lehrkräfte, Fachlehrer*innen, Betreuer*innen, Projektleiter*innen)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268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sch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742</Words>
  <Application>Microsoft Office PowerPoint</Application>
  <PresentationFormat>Breitbild</PresentationFormat>
  <Paragraphs>166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Symbol</vt:lpstr>
      <vt:lpstr>Times New Roman</vt:lpstr>
      <vt:lpstr>Wingdings</vt:lpstr>
      <vt:lpstr>Organisch</vt:lpstr>
      <vt:lpstr>Gebundene Ganztagsklassen an der Turnerschule</vt:lpstr>
      <vt:lpstr>Überblick</vt:lpstr>
      <vt:lpstr>Die Woche im Ganztag</vt:lpstr>
      <vt:lpstr>Der Stundenplan im Ganztag</vt:lpstr>
      <vt:lpstr>Unser Personal im Ganztag</vt:lpstr>
      <vt:lpstr>Wer zahlt was im Ganztag?</vt:lpstr>
      <vt:lpstr>Unterricht im Ganztag</vt:lpstr>
      <vt:lpstr>Unterricht im Ganztag</vt:lpstr>
      <vt:lpstr>Ganztag für mein Kind?</vt:lpstr>
      <vt:lpstr>Ganztag für mein Kind?</vt:lpstr>
      <vt:lpstr>Wie melde ich mein Kind an?</vt:lpstr>
      <vt:lpstr>Wie melde ich mein Kind an?</vt:lpstr>
    </vt:vector>
  </TitlesOfParts>
  <Company>LHM-RBS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Gebundene Ganztagsklassen an der Turnerschule</dc:title>
  <dc:creator>Ulrike Seuß</dc:creator>
  <cp:lastModifiedBy>Ulrike Seuß</cp:lastModifiedBy>
  <cp:revision>9</cp:revision>
  <cp:lastPrinted>2022-02-14T15:12:05Z</cp:lastPrinted>
  <dcterms:created xsi:type="dcterms:W3CDTF">2022-02-09T14:03:07Z</dcterms:created>
  <dcterms:modified xsi:type="dcterms:W3CDTF">2022-02-14T16:59:38Z</dcterms:modified>
</cp:coreProperties>
</file>