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A64E320-4530-4030-89F4-2D7889D2AEE6}"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142633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A64E320-4530-4030-89F4-2D7889D2AEE6}"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220548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A64E320-4530-4030-89F4-2D7889D2AEE6}"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51632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A64E320-4530-4030-89F4-2D7889D2AEE6}"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411053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A64E320-4530-4030-89F4-2D7889D2AEE6}"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421144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A64E320-4530-4030-89F4-2D7889D2AEE6}" type="datetimeFigureOut">
              <a:rPr lang="pl-PL" smtClean="0"/>
              <a:t>24.05.2020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139364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A64E320-4530-4030-89F4-2D7889D2AEE6}" type="datetimeFigureOut">
              <a:rPr lang="pl-PL" smtClean="0"/>
              <a:t>24.05.2020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305449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A64E320-4530-4030-89F4-2D7889D2AEE6}" type="datetimeFigureOut">
              <a:rPr lang="pl-PL" smtClean="0"/>
              <a:t>24.05.2020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179496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A64E320-4530-4030-89F4-2D7889D2AEE6}" type="datetimeFigureOut">
              <a:rPr lang="pl-PL" smtClean="0"/>
              <a:t>24.05.2020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3916011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A64E320-4530-4030-89F4-2D7889D2AEE6}" type="datetimeFigureOut">
              <a:rPr lang="pl-PL" smtClean="0"/>
              <a:t>24.05.2020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247270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A64E320-4530-4030-89F4-2D7889D2AEE6}" type="datetimeFigureOut">
              <a:rPr lang="pl-PL" smtClean="0"/>
              <a:t>24.05.2020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BBC507-7F5B-4C30-80B7-B9266E7E2DCB}" type="slidenum">
              <a:rPr lang="pl-PL" smtClean="0"/>
              <a:t>‹#›</a:t>
            </a:fld>
            <a:endParaRPr lang="pl-PL"/>
          </a:p>
        </p:txBody>
      </p:sp>
    </p:spTree>
    <p:extLst>
      <p:ext uri="{BB962C8B-B14F-4D97-AF65-F5344CB8AC3E}">
        <p14:creationId xmlns:p14="http://schemas.microsoft.com/office/powerpoint/2010/main" val="2934086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4E320-4530-4030-89F4-2D7889D2AEE6}" type="datetimeFigureOut">
              <a:rPr lang="pl-PL" smtClean="0"/>
              <a:t>24.05.2020</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BC507-7F5B-4C30-80B7-B9266E7E2DCB}" type="slidenum">
              <a:rPr lang="pl-PL" smtClean="0"/>
              <a:t>‹#›</a:t>
            </a:fld>
            <a:endParaRPr lang="pl-PL"/>
          </a:p>
        </p:txBody>
      </p:sp>
    </p:spTree>
    <p:extLst>
      <p:ext uri="{BB962C8B-B14F-4D97-AF65-F5344CB8AC3E}">
        <p14:creationId xmlns:p14="http://schemas.microsoft.com/office/powerpoint/2010/main" val="388061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21608"/>
            <a:ext cx="9144000" cy="2387600"/>
          </a:xfrm>
        </p:spPr>
        <p:txBody>
          <a:bodyPr>
            <a:normAutofit fontScale="90000"/>
          </a:bodyPr>
          <a:lstStyle/>
          <a:p>
            <a:r>
              <a:rPr lang="pl-PL" b="1" dirty="0" smtClean="0"/>
              <a:t>BUDOWANIE DOBRYCH RELACJI MIĘDZY NAUCZYCIELAMI </a:t>
            </a:r>
            <a:br>
              <a:rPr lang="pl-PL" b="1" dirty="0" smtClean="0"/>
            </a:br>
            <a:r>
              <a:rPr lang="pl-PL" b="1" dirty="0" smtClean="0"/>
              <a:t>A RODZICAMI</a:t>
            </a:r>
            <a:endParaRPr lang="pl-PL" b="1" dirty="0"/>
          </a:p>
        </p:txBody>
      </p:sp>
      <p:sp>
        <p:nvSpPr>
          <p:cNvPr id="3" name="Podtytuł 2"/>
          <p:cNvSpPr>
            <a:spLocks noGrp="1"/>
          </p:cNvSpPr>
          <p:nvPr>
            <p:ph type="subTitle" idx="1"/>
          </p:nvPr>
        </p:nvSpPr>
        <p:spPr/>
        <p:txBody>
          <a:bodyPr/>
          <a:lstStyle/>
          <a:p>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99624" y="2997353"/>
            <a:ext cx="3392752" cy="2260447"/>
          </a:xfrm>
          <a:prstGeom prst="rect">
            <a:avLst/>
          </a:prstGeom>
        </p:spPr>
      </p:pic>
    </p:spTree>
    <p:extLst>
      <p:ext uri="{BB962C8B-B14F-4D97-AF65-F5344CB8AC3E}">
        <p14:creationId xmlns:p14="http://schemas.microsoft.com/office/powerpoint/2010/main" val="2247727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6575" y="728803"/>
            <a:ext cx="8793742" cy="4937058"/>
          </a:xfrm>
        </p:spPr>
      </p:pic>
    </p:spTree>
    <p:extLst>
      <p:ext uri="{BB962C8B-B14F-4D97-AF65-F5344CB8AC3E}">
        <p14:creationId xmlns:p14="http://schemas.microsoft.com/office/powerpoint/2010/main" val="251860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4. WSPÓŁDZIAŁANIE</a:t>
            </a:r>
            <a:endParaRPr lang="pl-PL" b="1" dirty="0"/>
          </a:p>
        </p:txBody>
      </p:sp>
      <p:sp>
        <p:nvSpPr>
          <p:cNvPr id="3" name="Symbol zastępczy zawartości 2"/>
          <p:cNvSpPr>
            <a:spLocks noGrp="1"/>
          </p:cNvSpPr>
          <p:nvPr>
            <p:ph idx="1"/>
          </p:nvPr>
        </p:nvSpPr>
        <p:spPr/>
        <p:txBody>
          <a:bodyPr>
            <a:normAutofit/>
          </a:bodyPr>
          <a:lstStyle/>
          <a:p>
            <a:pPr marL="0" indent="0">
              <a:buNone/>
            </a:pPr>
            <a:r>
              <a:rPr lang="pl-PL" dirty="0"/>
              <a:t>Prawda jest taka, że nawet najlepszy nauczyciel i najwyśmienitsze metody i techniki wychowawcze nie dadzą oczekiwanych efektów, jeżeli nie będzie istniało wsparcie ze strony rodziców. Dotyczy to zwłaszcza dzieci, które mają trudności ze swoim zachowaniem lub potrzebują dodatkowych ćwiczeń, np. usprawniających ich motorykę lub przygotowujących do nauki czytania i pisania. Tylko współpraca i porozumienie między rodzicami dziecka a wychowawcą w przedszkolu daje najlepsze rezultaty i najlepiej wpływa na dziecko. Co jest potrzebne to takiej współpracy? Dobra wola - to na pewno, a oprócz niej zaufanie, szczerość i często gotowość na wprowadzenie zmian, nowych zasad i reguł lub zwrócenie się o pomoc do strony </a:t>
            </a:r>
            <a:r>
              <a:rPr lang="pl-PL" dirty="0" smtClean="0"/>
              <a:t>specjalisty.</a:t>
            </a:r>
            <a:r>
              <a:rPr lang="pl-PL" dirty="0"/>
              <a:t> </a:t>
            </a:r>
          </a:p>
        </p:txBody>
      </p:sp>
    </p:spTree>
    <p:extLst>
      <p:ext uri="{BB962C8B-B14F-4D97-AF65-F5344CB8AC3E}">
        <p14:creationId xmlns:p14="http://schemas.microsoft.com/office/powerpoint/2010/main" val="277350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WSPÓŁDZIAŁANIE c.d.</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Nauczyciel musi </a:t>
            </a:r>
            <a:r>
              <a:rPr lang="pl-PL" dirty="0"/>
              <a:t>być gotowy na dostosowanie się do potrzeb dziecka, wymagań ze strony rodziców i zastosowania w swojej pracy ewentualnych zaleceń od specjalistów. Często musi poszerzyć swoją wiedzę, uzyskać niezbędne informacje lub wziąć udział w jakiejś formie doskonalenia zawodowego, by w pełni wspierać i rozwijać dziecko. Rodzic powinien zaakceptować i uszanować zasady obowiązujące w przedszkolu, rytm dnia, panujące w placówce zwyczaje i tradycje, a także z uwagą przyjąć wskazówki i zalecenia nauczyciela.</a:t>
            </a:r>
          </a:p>
        </p:txBody>
      </p:sp>
    </p:spTree>
    <p:extLst>
      <p:ext uri="{BB962C8B-B14F-4D97-AF65-F5344CB8AC3E}">
        <p14:creationId xmlns:p14="http://schemas.microsoft.com/office/powerpoint/2010/main" val="425370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lgn="ctr">
              <a:buNone/>
            </a:pPr>
            <a:r>
              <a:rPr lang="pl-PL" b="1" dirty="0"/>
              <a:t>Czasami bywa trudno, a obie strony muszą się ogromnie napracować i postarać, by pomóc dzieciakom w zaadaptowaniu, dobrym funkcjonowaniu w przedszkolu i rozwiązaniu jego ewentualnych problemów.</a:t>
            </a:r>
            <a:r>
              <a:rPr lang="pl-PL" dirty="0"/>
              <a:t> Na szczęście efekty takich działań, w postaci szczęśliwego, uśmiechniętego dziecka, są satysfakcjonujące dla obu stron i warte każdego wysiłku :)</a:t>
            </a:r>
          </a:p>
        </p:txBody>
      </p:sp>
    </p:spTree>
    <p:extLst>
      <p:ext uri="{BB962C8B-B14F-4D97-AF65-F5344CB8AC3E}">
        <p14:creationId xmlns:p14="http://schemas.microsoft.com/office/powerpoint/2010/main" val="2467146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2606" y="253199"/>
            <a:ext cx="8383423" cy="5831407"/>
          </a:xfrm>
        </p:spPr>
      </p:pic>
    </p:spTree>
    <p:extLst>
      <p:ext uri="{BB962C8B-B14F-4D97-AF65-F5344CB8AC3E}">
        <p14:creationId xmlns:p14="http://schemas.microsoft.com/office/powerpoint/2010/main" val="309773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RELACJE MIĘDZY RODZICAMI A NAUCZYCIELAMI</a:t>
            </a:r>
            <a:endParaRPr lang="pl-PL" b="1" dirty="0"/>
          </a:p>
        </p:txBody>
      </p:sp>
      <p:sp>
        <p:nvSpPr>
          <p:cNvPr id="3" name="Symbol zastępczy zawartości 2"/>
          <p:cNvSpPr>
            <a:spLocks noGrp="1"/>
          </p:cNvSpPr>
          <p:nvPr>
            <p:ph idx="1"/>
          </p:nvPr>
        </p:nvSpPr>
        <p:spPr/>
        <p:txBody>
          <a:bodyPr/>
          <a:lstStyle/>
          <a:p>
            <a:pPr marL="0" indent="0">
              <a:buNone/>
            </a:pPr>
            <a:r>
              <a:rPr lang="pl-PL" dirty="0"/>
              <a:t>Relację między rodzicami a nauczycielami w przedszkolu to sprawa niezwykle skomplikowana, wymagająca wiele taktu, zrozumienia, niejednokrotnie ustępstw i dostosowania się do oczekiwań i wymagań każdej ze stron. </a:t>
            </a:r>
            <a:endParaRPr lang="pl-PL" dirty="0" smtClean="0"/>
          </a:p>
          <a:p>
            <a:pPr marL="0" indent="0">
              <a:buNone/>
            </a:pPr>
            <a:endParaRPr lang="pl-PL" dirty="0" smtClean="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234" y="3230310"/>
            <a:ext cx="2854296" cy="2854296"/>
          </a:xfrm>
          <a:prstGeom prst="rect">
            <a:avLst/>
          </a:prstGeom>
        </p:spPr>
      </p:pic>
    </p:spTree>
    <p:extLst>
      <p:ext uri="{BB962C8B-B14F-4D97-AF65-F5344CB8AC3E}">
        <p14:creationId xmlns:p14="http://schemas.microsoft.com/office/powerpoint/2010/main" val="106649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CZY JEST PRZEPIS NA UDANE RELACJE?</a:t>
            </a:r>
            <a:endParaRPr lang="pl-PL" b="1" dirty="0"/>
          </a:p>
        </p:txBody>
      </p:sp>
      <p:sp>
        <p:nvSpPr>
          <p:cNvPr id="3" name="Symbol zastępczy zawartości 2"/>
          <p:cNvSpPr>
            <a:spLocks noGrp="1"/>
          </p:cNvSpPr>
          <p:nvPr>
            <p:ph idx="1"/>
          </p:nvPr>
        </p:nvSpPr>
        <p:spPr/>
        <p:txBody>
          <a:bodyPr/>
          <a:lstStyle/>
          <a:p>
            <a:pPr marL="0" indent="0" algn="ctr">
              <a:buNone/>
            </a:pPr>
            <a:endParaRPr lang="pl-PL" dirty="0" smtClean="0"/>
          </a:p>
          <a:p>
            <a:pPr marL="0" indent="0" algn="ctr">
              <a:buNone/>
            </a:pPr>
            <a:r>
              <a:rPr lang="pl-PL" dirty="0" smtClean="0"/>
              <a:t>Nie ma jednej, idealnej instrukcji, zarówno dla rodziców, jak i dla nauczycieli chcących nawiązać prawidłowe stosunki, które zaowocują zgodną współpracą dla dobra dzieci. Jednak można wyróżnić cztery filary, na których opiera się nauczycielsko-rodzicielska relacja i które odpowiednio zbudowane będą stanowić o stabilności i sile całej konstrukcji.</a:t>
            </a:r>
          </a:p>
          <a:p>
            <a:pPr marL="0" indent="0" algn="ctr">
              <a:buNone/>
            </a:pPr>
            <a:endParaRPr lang="pl-PL" dirty="0" smtClean="0"/>
          </a:p>
          <a:p>
            <a:pPr marL="0" indent="0">
              <a:buNone/>
            </a:pPr>
            <a:endParaRPr lang="pl-PL" dirty="0"/>
          </a:p>
        </p:txBody>
      </p:sp>
    </p:spTree>
    <p:extLst>
      <p:ext uri="{BB962C8B-B14F-4D97-AF65-F5344CB8AC3E}">
        <p14:creationId xmlns:p14="http://schemas.microsoft.com/office/powerpoint/2010/main" val="4027568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45114"/>
            <a:ext cx="10515600" cy="1325563"/>
          </a:xfrm>
        </p:spPr>
        <p:txBody>
          <a:bodyPr/>
          <a:lstStyle/>
          <a:p>
            <a:pPr algn="ctr"/>
            <a:r>
              <a:rPr lang="pl-PL" b="1" dirty="0" smtClean="0"/>
              <a:t>WYRÓŻNAIMY 4 FILARY UDANYCH RELACJI</a:t>
            </a:r>
            <a:endParaRPr lang="pl-PL" b="1" dirty="0"/>
          </a:p>
        </p:txBody>
      </p:sp>
      <p:sp>
        <p:nvSpPr>
          <p:cNvPr id="3" name="Symbol zastępczy zawartości 2"/>
          <p:cNvSpPr>
            <a:spLocks noGrp="1"/>
          </p:cNvSpPr>
          <p:nvPr>
            <p:ph idx="1"/>
          </p:nvPr>
        </p:nvSpPr>
        <p:spPr>
          <a:xfrm>
            <a:off x="906566" y="1432518"/>
            <a:ext cx="10515600" cy="4351338"/>
          </a:xfrm>
        </p:spPr>
        <p:txBody>
          <a:bodyPr>
            <a:normAutofit/>
          </a:bodyPr>
          <a:lstStyle/>
          <a:p>
            <a:pPr marL="514350" indent="-514350">
              <a:buAutoNum type="arabicPeriod"/>
            </a:pPr>
            <a:r>
              <a:rPr lang="pl-PL" b="1" dirty="0" smtClean="0"/>
              <a:t>ZAUFANIE</a:t>
            </a:r>
          </a:p>
          <a:p>
            <a:pPr marL="0" indent="0">
              <a:buNone/>
            </a:pPr>
            <a:r>
              <a:rPr lang="pl-PL" dirty="0"/>
              <a:t>Bez niego współpraca między rodzicami a nauczycielami nie ma racji bytu. Rodzice muszą zaufać nauczycielowi, że ten zaopiekuje się odpowiednio dzieckiem i maluch nie będzie siedział zapłakany, zasmarkany, głodny i stęskniony w kącie sali, jak to w wizjach troskliwej mamy bywa. </a:t>
            </a:r>
            <a:r>
              <a:rPr lang="pl-PL" dirty="0" smtClean="0"/>
              <a:t>Rozumiemy nerwy </a:t>
            </a:r>
            <a:r>
              <a:rPr lang="pl-PL" dirty="0"/>
              <a:t>rodziców, wszak oddają swój największy skarb pod opiekę </a:t>
            </a:r>
            <a:r>
              <a:rPr lang="pl-PL" dirty="0" smtClean="0"/>
              <a:t>obcej </a:t>
            </a:r>
            <a:r>
              <a:rPr lang="pl-PL" dirty="0"/>
              <a:t>osoby. </a:t>
            </a:r>
            <a:endParaRPr lang="pl-PL" dirty="0" smtClean="0"/>
          </a:p>
          <a:p>
            <a:pPr marL="0" indent="0">
              <a:buNone/>
            </a:pPr>
            <a:endParaRPr lang="pl-PL"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7691" y="4040958"/>
            <a:ext cx="3133458" cy="2350093"/>
          </a:xfrm>
          <a:prstGeom prst="rect">
            <a:avLst/>
          </a:prstGeom>
        </p:spPr>
      </p:pic>
    </p:spTree>
    <p:extLst>
      <p:ext uri="{BB962C8B-B14F-4D97-AF65-F5344CB8AC3E}">
        <p14:creationId xmlns:p14="http://schemas.microsoft.com/office/powerpoint/2010/main" val="3554917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423981"/>
            <a:ext cx="10515600" cy="881181"/>
          </a:xfrm>
        </p:spPr>
        <p:txBody>
          <a:bodyPr>
            <a:normAutofit/>
          </a:bodyPr>
          <a:lstStyle/>
          <a:p>
            <a:pPr algn="ctr"/>
            <a:r>
              <a:rPr lang="pl-PL" b="1" dirty="0" smtClean="0"/>
              <a:t>ZAUFANIE c.d.</a:t>
            </a:r>
            <a:endParaRPr lang="pl-PL" b="1" dirty="0"/>
          </a:p>
        </p:txBody>
      </p:sp>
      <p:sp>
        <p:nvSpPr>
          <p:cNvPr id="3" name="Symbol zastępczy zawartości 2"/>
          <p:cNvSpPr>
            <a:spLocks noGrp="1"/>
          </p:cNvSpPr>
          <p:nvPr>
            <p:ph idx="1"/>
          </p:nvPr>
        </p:nvSpPr>
        <p:spPr>
          <a:xfrm>
            <a:off x="838200" y="1305162"/>
            <a:ext cx="10515600" cy="4351338"/>
          </a:xfrm>
        </p:spPr>
        <p:txBody>
          <a:bodyPr>
            <a:normAutofit fontScale="92500" lnSpcReduction="10000"/>
          </a:bodyPr>
          <a:lstStyle/>
          <a:p>
            <a:pPr marL="0" indent="0" algn="just">
              <a:buNone/>
            </a:pPr>
            <a:r>
              <a:rPr lang="pl-PL" dirty="0" smtClean="0"/>
              <a:t>Na całe szczęście te obce osoby, zgodnie z wymaganiami i prawem oświatowym, nie są przypadkowymi przechodniami z ulicy, ale wykwalifikowanymi i wykształconymi nauczycielami, którzy znają się na swojej pracy i wiedzą jak postępować z dziećmi. Mało tego, są kontrolowane, sprawdzane i monitorowane przez nadzór pedagogiczny wewnątrz placówki i z kuratorium.</a:t>
            </a:r>
          </a:p>
          <a:p>
            <a:pPr marL="0" indent="0" algn="just">
              <a:buNone/>
            </a:pPr>
            <a:r>
              <a:rPr lang="pl-PL" dirty="0" smtClean="0"/>
              <a:t>Warto dodać, że są </a:t>
            </a:r>
            <a:r>
              <a:rPr lang="pl-PL" dirty="0"/>
              <a:t>to fajne, normalne osoby, które swoją pracę wybrały nie z przypadku i naprawdę lubią spędzać czas z dzieciakami. Najważniejsze jest by nie bać się ze sobą rozmawiać i zadawać pytania, wyjaśniać wszystkie niejasności. Często nasz strach wynika z tego, że czegoś nie wiemy, nie znamy, wydaje nam się dziwne i niezrozumiałe, a poznanie odpowiedzi na nurtujące nas pytania da nam więcej spokoju i pozwoli zaufać, że dziecko dobrze się bawi i żadna krzywda mu się nie dzieje.</a:t>
            </a:r>
            <a:endParaRPr lang="pl-PL" dirty="0" smtClean="0"/>
          </a:p>
          <a:p>
            <a:pPr marL="0" indent="0" algn="just">
              <a:buNone/>
            </a:pPr>
            <a:endParaRPr lang="pl-PL" dirty="0"/>
          </a:p>
        </p:txBody>
      </p:sp>
    </p:spTree>
    <p:extLst>
      <p:ext uri="{BB962C8B-B14F-4D97-AF65-F5344CB8AC3E}">
        <p14:creationId xmlns:p14="http://schemas.microsoft.com/office/powerpoint/2010/main" val="1865871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1087660"/>
          </a:xfrm>
        </p:spPr>
        <p:txBody>
          <a:bodyPr/>
          <a:lstStyle/>
          <a:p>
            <a:pPr algn="ctr"/>
            <a:r>
              <a:rPr lang="pl-PL" b="1" dirty="0" smtClean="0"/>
              <a:t>2. SZCZEROŚĆ</a:t>
            </a:r>
            <a:endParaRPr lang="pl-PL" b="1" dirty="0"/>
          </a:p>
        </p:txBody>
      </p:sp>
      <p:sp>
        <p:nvSpPr>
          <p:cNvPr id="3" name="Symbol zastępczy zawartości 2"/>
          <p:cNvSpPr>
            <a:spLocks noGrp="1"/>
          </p:cNvSpPr>
          <p:nvPr>
            <p:ph idx="1"/>
          </p:nvPr>
        </p:nvSpPr>
        <p:spPr>
          <a:xfrm>
            <a:off x="838200" y="1452786"/>
            <a:ext cx="10515600" cy="4351338"/>
          </a:xfrm>
        </p:spPr>
        <p:txBody>
          <a:bodyPr/>
          <a:lstStyle/>
          <a:p>
            <a:pPr marL="0" indent="0">
              <a:buNone/>
            </a:pPr>
            <a:r>
              <a:rPr lang="pl-PL" dirty="0" smtClean="0"/>
              <a:t>To </a:t>
            </a:r>
            <a:r>
              <a:rPr lang="pl-PL" dirty="0"/>
              <a:t>chyba filar wszystkich relacji międzyludzkich, a w relacjach rodziców z nauczycielami szczerość jest podstawą, bez której trudno jest pomóc dziecku z jakimiś trudnościami i stworzyć optymalne warunki do rozwoju malucha. Nikt z nas nie lubi być oszukiwany, a kłamstwo prędzej czy później wyjdzie na jaw - na swych krótkich nóżkach daleko nie zajdzie</a:t>
            </a:r>
            <a:r>
              <a:rPr lang="pl-PL" dirty="0" smtClean="0"/>
              <a:t>.</a:t>
            </a:r>
          </a:p>
          <a:p>
            <a:pPr marL="0" indent="0">
              <a:buNone/>
            </a:pPr>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063" y="3614872"/>
            <a:ext cx="2742487" cy="2742487"/>
          </a:xfrm>
          <a:prstGeom prst="rect">
            <a:avLst/>
          </a:prstGeom>
        </p:spPr>
      </p:pic>
    </p:spTree>
    <p:extLst>
      <p:ext uri="{BB962C8B-B14F-4D97-AF65-F5344CB8AC3E}">
        <p14:creationId xmlns:p14="http://schemas.microsoft.com/office/powerpoint/2010/main" val="217174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SZEROŚĆ c.d.</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Nauczyciel </a:t>
            </a:r>
            <a:r>
              <a:rPr lang="pl-PL" dirty="0" smtClean="0"/>
              <a:t>oczywiście powinien </a:t>
            </a:r>
            <a:r>
              <a:rPr lang="pl-PL" dirty="0"/>
              <a:t>szczerze informować rodziców o przebiegu dnia w </a:t>
            </a:r>
            <a:r>
              <a:rPr lang="pl-PL" dirty="0" smtClean="0"/>
              <a:t>przedszkolu, w</a:t>
            </a:r>
            <a:r>
              <a:rPr lang="pl-PL" dirty="0"/>
              <a:t> zachowaniu dziecka i zauważonych postępach lub napotkanych trudnościach. Rodzic z kolei, powinien zgodnie z prawdą poinformować nauczyciela o sytuacji zdrowotnej, problemach wychowawczych czy niepokojących </a:t>
            </a:r>
            <a:r>
              <a:rPr lang="pl-PL" dirty="0" err="1"/>
              <a:t>zachowaniach</a:t>
            </a:r>
            <a:r>
              <a:rPr lang="pl-PL" dirty="0"/>
              <a:t>. </a:t>
            </a:r>
            <a:endParaRPr lang="pl-PL" dirty="0" smtClean="0"/>
          </a:p>
          <a:p>
            <a:pPr marL="0" indent="0" algn="just">
              <a:buNone/>
            </a:pPr>
            <a:r>
              <a:rPr lang="pl-PL" dirty="0" smtClean="0"/>
              <a:t>My- </a:t>
            </a:r>
            <a:r>
              <a:rPr lang="pl-PL" dirty="0"/>
              <a:t>nauczyciele - i tak to zauważymy i wychwycimy, więc udawanie, że "w domu wszystko jest ok", albo że "musiał się tego nauczyć w przedszkolu" mija się z celem i tak naprawdę działa na niekorzyść dziecka. A przecież celem rodziców i wychowawców przedszkolnych jest to samo - dobro dziecka, rozwijanie jego zdolności i wspomaganie rozwoju. Oszukiwanie, unikanie problemu i wypieranie prawdy to działanie na krótki czas - z prawdą i tak, prędzej czy później, trzeba się będzie zmierzyć!</a:t>
            </a:r>
          </a:p>
        </p:txBody>
      </p:sp>
    </p:spTree>
    <p:extLst>
      <p:ext uri="{BB962C8B-B14F-4D97-AF65-F5344CB8AC3E}">
        <p14:creationId xmlns:p14="http://schemas.microsoft.com/office/powerpoint/2010/main" val="159778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3. CIERPLIWOŚĆ I WYROZUMIAŁOŚĆ</a:t>
            </a:r>
            <a:endParaRPr lang="pl-PL" b="1" dirty="0"/>
          </a:p>
        </p:txBody>
      </p:sp>
      <p:sp>
        <p:nvSpPr>
          <p:cNvPr id="3" name="Symbol zastępczy zawartości 2"/>
          <p:cNvSpPr>
            <a:spLocks noGrp="1"/>
          </p:cNvSpPr>
          <p:nvPr>
            <p:ph idx="1"/>
          </p:nvPr>
        </p:nvSpPr>
        <p:spPr>
          <a:xfrm>
            <a:off x="838200" y="1509430"/>
            <a:ext cx="10515600" cy="4351338"/>
          </a:xfrm>
        </p:spPr>
        <p:txBody>
          <a:bodyPr/>
          <a:lstStyle/>
          <a:p>
            <a:pPr marL="0" indent="0" algn="just">
              <a:buNone/>
            </a:pPr>
            <a:r>
              <a:rPr lang="pl-PL" dirty="0" smtClean="0"/>
              <a:t>Wszystko </a:t>
            </a:r>
            <a:r>
              <a:rPr lang="pl-PL" dirty="0"/>
              <a:t>dzieje się szybko, wszyscy gdzieś pędzą, śpieszą się i gonią za swoimi sprawami, ale w przedszkolu </a:t>
            </a:r>
            <a:r>
              <a:rPr lang="pl-PL" dirty="0" smtClean="0"/>
              <a:t>TRZEBA NIECO ZWOLNIĆ. </a:t>
            </a:r>
            <a:r>
              <a:rPr lang="pl-PL" dirty="0"/>
              <a:t>Gdy chodzi o dziecko i jego rozwój należy uzbroić się w cierpliwość i zaopatrzyć w dużą dozę wyrozumiałości. Rodzicu - nie oczekuj, że w ciągu tygodnia nauczyciel zamieni twojego łobuziaka w anioła, nauczy go liczyć do 100 w trzech językach, płynnie czytać, jeść nożem i widelcem, śpiewać kilka piosenek i recytować wiersze na każdą okazję. Nie wymagaj, by pamiętał o wszystkich twoich prośbach (a bywa ich mnóstwo), był wiecznie w stanie hura-optymizmu i spełniał każde twoje życzenie - nie zapominaj, że ma pod opieką całą grupę maluchów i jest zwykłym, normalnym </a:t>
            </a:r>
            <a:r>
              <a:rPr lang="pl-PL" dirty="0" smtClean="0"/>
              <a:t>człowiekiem</a:t>
            </a:r>
            <a:r>
              <a:rPr lang="pl-PL" dirty="0"/>
              <a:t>.</a:t>
            </a:r>
          </a:p>
        </p:txBody>
      </p:sp>
    </p:spTree>
    <p:extLst>
      <p:ext uri="{BB962C8B-B14F-4D97-AF65-F5344CB8AC3E}">
        <p14:creationId xmlns:p14="http://schemas.microsoft.com/office/powerpoint/2010/main" val="404697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CIERPLIWOŚĆ I WYROZUMIAŁOŚĆ c.d.</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My Nauczyciele wiemy, że Rodzice </a:t>
            </a:r>
            <a:r>
              <a:rPr lang="pl-PL" dirty="0"/>
              <a:t>nie muszą wiedzieć wszystkiego od </a:t>
            </a:r>
            <a:r>
              <a:rPr lang="pl-PL" dirty="0" smtClean="0"/>
              <a:t>razu. Czasem dajemy Wam </a:t>
            </a:r>
            <a:r>
              <a:rPr lang="pl-PL" dirty="0"/>
              <a:t>czas na wdrożenie się w życie przedszkola, poznanie rytmu dnia </a:t>
            </a:r>
            <a:r>
              <a:rPr lang="pl-PL" dirty="0" smtClean="0"/>
              <a:t>i </a:t>
            </a:r>
            <a:r>
              <a:rPr lang="pl-PL" dirty="0"/>
              <a:t>panujących zasad. Nie </a:t>
            </a:r>
            <a:r>
              <a:rPr lang="pl-PL" dirty="0" smtClean="0"/>
              <a:t>oceniajcie nas, </a:t>
            </a:r>
            <a:r>
              <a:rPr lang="pl-PL" dirty="0"/>
              <a:t>gdy o czymś </a:t>
            </a:r>
            <a:r>
              <a:rPr lang="pl-PL" dirty="0" smtClean="0"/>
              <a:t>zapomnimy, </a:t>
            </a:r>
            <a:r>
              <a:rPr lang="pl-PL" dirty="0"/>
              <a:t>nie </a:t>
            </a:r>
            <a:r>
              <a:rPr lang="pl-PL" dirty="0" smtClean="0"/>
              <a:t>wychodźcie z </a:t>
            </a:r>
            <a:r>
              <a:rPr lang="pl-PL" dirty="0"/>
              <a:t>założenia, że "to nie twoja sprawa", </a:t>
            </a:r>
            <a:r>
              <a:rPr lang="pl-PL" dirty="0" smtClean="0"/>
              <a:t>postarajcie </a:t>
            </a:r>
            <a:r>
              <a:rPr lang="pl-PL" dirty="0"/>
              <a:t>się stworzyć atmosferę zaufania, życzliwości i </a:t>
            </a:r>
            <a:r>
              <a:rPr lang="pl-PL" dirty="0" smtClean="0"/>
              <a:t>sympatii. Obie </a:t>
            </a:r>
            <a:r>
              <a:rPr lang="pl-PL" dirty="0"/>
              <a:t>strony powinny dać sobie czas na wzajemne poznanie, rozmawiać ze sobą i po prostu być dla siebie ludzcy, życzliwi i wyrozumiali - to chyba nie jest aż tak </a:t>
            </a:r>
            <a:r>
              <a:rPr lang="pl-PL" dirty="0" smtClean="0"/>
              <a:t>trudne</a:t>
            </a:r>
            <a:r>
              <a:rPr lang="pl-PL" dirty="0"/>
              <a:t>.</a:t>
            </a:r>
            <a:r>
              <a:rPr lang="pl-PL" dirty="0" smtClean="0"/>
              <a:t> Prawda?</a:t>
            </a:r>
            <a:endParaRPr lang="pl-PL" dirty="0"/>
          </a:p>
          <a:p>
            <a:pPr marL="0" indent="0">
              <a:buNone/>
            </a:pPr>
            <a:endParaRPr lang="pl-PL" dirty="0"/>
          </a:p>
        </p:txBody>
      </p:sp>
    </p:spTree>
    <p:extLst>
      <p:ext uri="{BB962C8B-B14F-4D97-AF65-F5344CB8AC3E}">
        <p14:creationId xmlns:p14="http://schemas.microsoft.com/office/powerpoint/2010/main" val="357251908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728</Words>
  <Application>Microsoft Office PowerPoint</Application>
  <PresentationFormat>Panoramiczny</PresentationFormat>
  <Paragraphs>26</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Arial</vt:lpstr>
      <vt:lpstr>Calibri</vt:lpstr>
      <vt:lpstr>Calibri Light</vt:lpstr>
      <vt:lpstr>Motyw pakietu Office</vt:lpstr>
      <vt:lpstr>BUDOWANIE DOBRYCH RELACJI MIĘDZY NAUCZYCIELAMI  A RODZICAMI</vt:lpstr>
      <vt:lpstr>RELACJE MIĘDZY RODZICAMI A NAUCZYCIELAMI</vt:lpstr>
      <vt:lpstr>CZY JEST PRZEPIS NA UDANE RELACJE?</vt:lpstr>
      <vt:lpstr>WYRÓŻNAIMY 4 FILARY UDANYCH RELACJI</vt:lpstr>
      <vt:lpstr>ZAUFANIE c.d.</vt:lpstr>
      <vt:lpstr>2. SZCZEROŚĆ</vt:lpstr>
      <vt:lpstr>SZEROŚĆ c.d.</vt:lpstr>
      <vt:lpstr>3. CIERPLIWOŚĆ I WYROZUMIAŁOŚĆ</vt:lpstr>
      <vt:lpstr>CIERPLIWOŚĆ I WYROZUMIAŁOŚĆ c.d.</vt:lpstr>
      <vt:lpstr>Prezentacja programu PowerPoint</vt:lpstr>
      <vt:lpstr>4. WSPÓŁDZIAŁANIE</vt:lpstr>
      <vt:lpstr>WSPÓŁDZIAŁANIE c.d.</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BUDOWANIE DOBRYCH RELACJI MIĘDZY NAUCZYCIELEM A RODZICEM</dc:title>
  <dc:creator>luiza</dc:creator>
  <cp:lastModifiedBy>luiza</cp:lastModifiedBy>
  <cp:revision>6</cp:revision>
  <dcterms:created xsi:type="dcterms:W3CDTF">2020-05-24T15:54:21Z</dcterms:created>
  <dcterms:modified xsi:type="dcterms:W3CDTF">2020-05-24T16:33:52Z</dcterms:modified>
</cp:coreProperties>
</file>