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86" r:id="rId4"/>
    <p:sldId id="261" r:id="rId5"/>
    <p:sldId id="262" r:id="rId6"/>
    <p:sldId id="263" r:id="rId7"/>
    <p:sldId id="264" r:id="rId8"/>
    <p:sldId id="265" r:id="rId9"/>
    <p:sldId id="266" r:id="rId10"/>
    <p:sldId id="267" r:id="rId11"/>
    <p:sldId id="268" r:id="rId12"/>
    <p:sldId id="270" r:id="rId13"/>
    <p:sldId id="269" r:id="rId14"/>
    <p:sldId id="271" r:id="rId15"/>
    <p:sldId id="272" r:id="rId16"/>
    <p:sldId id="273" r:id="rId17"/>
    <p:sldId id="274" r:id="rId18"/>
    <p:sldId id="275" r:id="rId19"/>
    <p:sldId id="276" r:id="rId20"/>
    <p:sldId id="277" r:id="rId21"/>
    <p:sldId id="278" r:id="rId22"/>
    <p:sldId id="279" r:id="rId23"/>
    <p:sldId id="280" r:id="rId24"/>
    <p:sldId id="287" r:id="rId25"/>
    <p:sldId id="281" r:id="rId26"/>
    <p:sldId id="282" r:id="rId27"/>
    <p:sldId id="283" r:id="rId28"/>
    <p:sldId id="289" r:id="rId29"/>
    <p:sldId id="259" r:id="rId30"/>
    <p:sldId id="290" r:id="rId31"/>
    <p:sldId id="258" r:id="rId32"/>
    <p:sldId id="291" r:id="rId33"/>
    <p:sldId id="292" r:id="rId34"/>
    <p:sldId id="293" r:id="rId3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p:scale>
          <a:sx n="60" d="100"/>
          <a:sy n="60" d="100"/>
        </p:scale>
        <p:origin x="68" y="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AAB58902-1615-4C37-94C8-6A08D562F08D}" type="datetimeFigureOut">
              <a:rPr lang="pl-PL" smtClean="0"/>
              <a:t>16.11.2020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3E3B00-7353-4667-9017-668F7D7BCB74}" type="slidenum">
              <a:rPr lang="pl-PL" smtClean="0"/>
              <a:t>‹#›</a:t>
            </a:fld>
            <a:endParaRPr lang="pl-PL"/>
          </a:p>
        </p:txBody>
      </p:sp>
    </p:spTree>
    <p:extLst>
      <p:ext uri="{BB962C8B-B14F-4D97-AF65-F5344CB8AC3E}">
        <p14:creationId xmlns:p14="http://schemas.microsoft.com/office/powerpoint/2010/main" val="221600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AB58902-1615-4C37-94C8-6A08D562F08D}" type="datetimeFigureOut">
              <a:rPr lang="pl-PL" smtClean="0"/>
              <a:t>16.11.2020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3E3B00-7353-4667-9017-668F7D7BCB74}" type="slidenum">
              <a:rPr lang="pl-PL" smtClean="0"/>
              <a:t>‹#›</a:t>
            </a:fld>
            <a:endParaRPr lang="pl-PL"/>
          </a:p>
        </p:txBody>
      </p:sp>
    </p:spTree>
    <p:extLst>
      <p:ext uri="{BB962C8B-B14F-4D97-AF65-F5344CB8AC3E}">
        <p14:creationId xmlns:p14="http://schemas.microsoft.com/office/powerpoint/2010/main" val="310111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AB58902-1615-4C37-94C8-6A08D562F08D}" type="datetimeFigureOut">
              <a:rPr lang="pl-PL" smtClean="0"/>
              <a:t>16.11.2020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3E3B00-7353-4667-9017-668F7D7BCB74}" type="slidenum">
              <a:rPr lang="pl-PL" smtClean="0"/>
              <a:t>‹#›</a:t>
            </a:fld>
            <a:endParaRPr lang="pl-PL"/>
          </a:p>
        </p:txBody>
      </p:sp>
    </p:spTree>
    <p:extLst>
      <p:ext uri="{BB962C8B-B14F-4D97-AF65-F5344CB8AC3E}">
        <p14:creationId xmlns:p14="http://schemas.microsoft.com/office/powerpoint/2010/main" val="478950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AAB58902-1615-4C37-94C8-6A08D562F08D}" type="datetimeFigureOut">
              <a:rPr lang="pl-PL" smtClean="0"/>
              <a:t>16.11.2020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3E3B00-7353-4667-9017-668F7D7BCB74}" type="slidenum">
              <a:rPr lang="pl-PL" smtClean="0"/>
              <a:t>‹#›</a:t>
            </a:fld>
            <a:endParaRPr lang="pl-PL"/>
          </a:p>
        </p:txBody>
      </p:sp>
    </p:spTree>
    <p:extLst>
      <p:ext uri="{BB962C8B-B14F-4D97-AF65-F5344CB8AC3E}">
        <p14:creationId xmlns:p14="http://schemas.microsoft.com/office/powerpoint/2010/main" val="63700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AAB58902-1615-4C37-94C8-6A08D562F08D}" type="datetimeFigureOut">
              <a:rPr lang="pl-PL" smtClean="0"/>
              <a:t>16.11.2020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D3E3B00-7353-4667-9017-668F7D7BCB74}" type="slidenum">
              <a:rPr lang="pl-PL" smtClean="0"/>
              <a:t>‹#›</a:t>
            </a:fld>
            <a:endParaRPr lang="pl-PL"/>
          </a:p>
        </p:txBody>
      </p:sp>
    </p:spTree>
    <p:extLst>
      <p:ext uri="{BB962C8B-B14F-4D97-AF65-F5344CB8AC3E}">
        <p14:creationId xmlns:p14="http://schemas.microsoft.com/office/powerpoint/2010/main" val="198727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AB58902-1615-4C37-94C8-6A08D562F08D}" type="datetimeFigureOut">
              <a:rPr lang="pl-PL" smtClean="0"/>
              <a:t>16.11.2020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D3E3B00-7353-4667-9017-668F7D7BCB74}" type="slidenum">
              <a:rPr lang="pl-PL" smtClean="0"/>
              <a:t>‹#›</a:t>
            </a:fld>
            <a:endParaRPr lang="pl-PL"/>
          </a:p>
        </p:txBody>
      </p:sp>
    </p:spTree>
    <p:extLst>
      <p:ext uri="{BB962C8B-B14F-4D97-AF65-F5344CB8AC3E}">
        <p14:creationId xmlns:p14="http://schemas.microsoft.com/office/powerpoint/2010/main" val="427554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AAB58902-1615-4C37-94C8-6A08D562F08D}" type="datetimeFigureOut">
              <a:rPr lang="pl-PL" smtClean="0"/>
              <a:t>16.11.2020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D3E3B00-7353-4667-9017-668F7D7BCB74}" type="slidenum">
              <a:rPr lang="pl-PL" smtClean="0"/>
              <a:t>‹#›</a:t>
            </a:fld>
            <a:endParaRPr lang="pl-PL"/>
          </a:p>
        </p:txBody>
      </p:sp>
    </p:spTree>
    <p:extLst>
      <p:ext uri="{BB962C8B-B14F-4D97-AF65-F5344CB8AC3E}">
        <p14:creationId xmlns:p14="http://schemas.microsoft.com/office/powerpoint/2010/main" val="13042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AAB58902-1615-4C37-94C8-6A08D562F08D}" type="datetimeFigureOut">
              <a:rPr lang="pl-PL" smtClean="0"/>
              <a:t>16.11.2020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D3E3B00-7353-4667-9017-668F7D7BCB74}" type="slidenum">
              <a:rPr lang="pl-PL" smtClean="0"/>
              <a:t>‹#›</a:t>
            </a:fld>
            <a:endParaRPr lang="pl-PL"/>
          </a:p>
        </p:txBody>
      </p:sp>
    </p:spTree>
    <p:extLst>
      <p:ext uri="{BB962C8B-B14F-4D97-AF65-F5344CB8AC3E}">
        <p14:creationId xmlns:p14="http://schemas.microsoft.com/office/powerpoint/2010/main" val="77809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AB58902-1615-4C37-94C8-6A08D562F08D}" type="datetimeFigureOut">
              <a:rPr lang="pl-PL" smtClean="0"/>
              <a:t>16.11.2020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D3E3B00-7353-4667-9017-668F7D7BCB74}" type="slidenum">
              <a:rPr lang="pl-PL" smtClean="0"/>
              <a:t>‹#›</a:t>
            </a:fld>
            <a:endParaRPr lang="pl-PL"/>
          </a:p>
        </p:txBody>
      </p:sp>
    </p:spTree>
    <p:extLst>
      <p:ext uri="{BB962C8B-B14F-4D97-AF65-F5344CB8AC3E}">
        <p14:creationId xmlns:p14="http://schemas.microsoft.com/office/powerpoint/2010/main" val="5996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AB58902-1615-4C37-94C8-6A08D562F08D}" type="datetimeFigureOut">
              <a:rPr lang="pl-PL" smtClean="0"/>
              <a:t>16.11.2020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D3E3B00-7353-4667-9017-668F7D7BCB74}" type="slidenum">
              <a:rPr lang="pl-PL" smtClean="0"/>
              <a:t>‹#›</a:t>
            </a:fld>
            <a:endParaRPr lang="pl-PL"/>
          </a:p>
        </p:txBody>
      </p:sp>
    </p:spTree>
    <p:extLst>
      <p:ext uri="{BB962C8B-B14F-4D97-AF65-F5344CB8AC3E}">
        <p14:creationId xmlns:p14="http://schemas.microsoft.com/office/powerpoint/2010/main" val="145140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AAB58902-1615-4C37-94C8-6A08D562F08D}" type="datetimeFigureOut">
              <a:rPr lang="pl-PL" smtClean="0"/>
              <a:t>16.11.2020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D3E3B00-7353-4667-9017-668F7D7BCB74}" type="slidenum">
              <a:rPr lang="pl-PL" smtClean="0"/>
              <a:t>‹#›</a:t>
            </a:fld>
            <a:endParaRPr lang="pl-PL"/>
          </a:p>
        </p:txBody>
      </p:sp>
    </p:spTree>
    <p:extLst>
      <p:ext uri="{BB962C8B-B14F-4D97-AF65-F5344CB8AC3E}">
        <p14:creationId xmlns:p14="http://schemas.microsoft.com/office/powerpoint/2010/main" val="123852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58902-1615-4C37-94C8-6A08D562F08D}" type="datetimeFigureOut">
              <a:rPr lang="pl-PL" smtClean="0"/>
              <a:t>16.11.2020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E3B00-7353-4667-9017-668F7D7BCB74}" type="slidenum">
              <a:rPr lang="pl-PL" smtClean="0"/>
              <a:t>‹#›</a:t>
            </a:fld>
            <a:endParaRPr lang="pl-PL"/>
          </a:p>
        </p:txBody>
      </p:sp>
    </p:spTree>
    <p:extLst>
      <p:ext uri="{BB962C8B-B14F-4D97-AF65-F5344CB8AC3E}">
        <p14:creationId xmlns:p14="http://schemas.microsoft.com/office/powerpoint/2010/main" val="322170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795342" y="637953"/>
            <a:ext cx="8272458" cy="3189507"/>
          </a:xfrm>
        </p:spPr>
        <p:txBody>
          <a:bodyPr>
            <a:normAutofit/>
          </a:bodyPr>
          <a:lstStyle/>
          <a:p>
            <a:pPr algn="l"/>
            <a:r>
              <a:rPr lang="pl-PL" sz="7400" b="1" dirty="0">
                <a:solidFill>
                  <a:srgbClr val="FFFFFF"/>
                </a:solidFill>
              </a:rPr>
              <a:t>Światowy Dzień Rzucania Palenia Tytoniu</a:t>
            </a:r>
          </a:p>
        </p:txBody>
      </p:sp>
      <p:sp>
        <p:nvSpPr>
          <p:cNvPr id="39"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odtytuł 2"/>
          <p:cNvSpPr>
            <a:spLocks noGrp="1"/>
          </p:cNvSpPr>
          <p:nvPr>
            <p:ph type="subTitle" idx="1"/>
          </p:nvPr>
        </p:nvSpPr>
        <p:spPr>
          <a:xfrm>
            <a:off x="795342" y="4377268"/>
            <a:ext cx="7970903" cy="1280582"/>
          </a:xfrm>
        </p:spPr>
        <p:txBody>
          <a:bodyPr anchor="t">
            <a:normAutofit/>
          </a:bodyPr>
          <a:lstStyle/>
          <a:p>
            <a:pPr algn="l"/>
            <a:endParaRPr lang="pl-PL" sz="3200">
              <a:solidFill>
                <a:srgbClr val="FEFFFF"/>
              </a:solidFill>
            </a:endParaRPr>
          </a:p>
        </p:txBody>
      </p:sp>
      <p:sp>
        <p:nvSpPr>
          <p:cNvPr id="45"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8055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22">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934872" y="982272"/>
            <a:ext cx="3388419" cy="4560970"/>
          </a:xfrm>
        </p:spPr>
        <p:txBody>
          <a:bodyPr>
            <a:normAutofit/>
          </a:bodyPr>
          <a:lstStyle/>
          <a:p>
            <a:r>
              <a:rPr lang="pl-PL" sz="4000" b="1">
                <a:solidFill>
                  <a:srgbClr val="FFFFFF"/>
                </a:solidFill>
              </a:rPr>
              <a:t>Choroby sercowo-naczyniowe</a:t>
            </a:r>
            <a:br>
              <a:rPr lang="pl-PL" sz="4000">
                <a:solidFill>
                  <a:srgbClr val="FFFFFF"/>
                </a:solidFill>
              </a:rPr>
            </a:br>
            <a:endParaRPr lang="pl-PL" sz="4000">
              <a:solidFill>
                <a:srgbClr val="FFFFFF"/>
              </a:solidFill>
            </a:endParaRPr>
          </a:p>
        </p:txBody>
      </p:sp>
      <p:sp>
        <p:nvSpPr>
          <p:cNvPr id="25"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p:cNvSpPr>
            <a:spLocks noGrp="1"/>
          </p:cNvSpPr>
          <p:nvPr>
            <p:ph idx="1"/>
          </p:nvPr>
        </p:nvSpPr>
        <p:spPr>
          <a:xfrm>
            <a:off x="5221862" y="1719618"/>
            <a:ext cx="6035266" cy="4659917"/>
          </a:xfrm>
        </p:spPr>
        <p:txBody>
          <a:bodyPr anchor="ctr">
            <a:normAutofit lnSpcReduction="10000"/>
          </a:bodyPr>
          <a:lstStyle/>
          <a:p>
            <a:r>
              <a:rPr lang="pl-PL" dirty="0">
                <a:solidFill>
                  <a:srgbClr val="FEFFFF"/>
                </a:solidFill>
              </a:rPr>
              <a:t>Palenie papierosów jest jednym z głównych czynników ryzyka zawału serca i udaru mózgu. Nikotyna i tlenek węgla zawarte w dymie tytoniowym zmniejszają stężenie tlenu zawartego we krwi. Uszkadzają ściany naczyń krwionośnych, przyspieszają proces tworzenia blaszki miażdżycowej oraz inicjują powstawanie zakrzepów we krwi. Osoby palące jedną paczkę papierosów dziennie są 2,5 razy bardziej zagrożone zawałem niż niepalący.</a:t>
            </a:r>
          </a:p>
          <a:p>
            <a:endParaRPr lang="pl-PL" dirty="0">
              <a:solidFill>
                <a:srgbClr val="FEFFFF"/>
              </a:solidFill>
            </a:endParaRPr>
          </a:p>
        </p:txBody>
      </p:sp>
    </p:spTree>
    <p:extLst>
      <p:ext uri="{BB962C8B-B14F-4D97-AF65-F5344CB8AC3E}">
        <p14:creationId xmlns:p14="http://schemas.microsoft.com/office/powerpoint/2010/main" val="425237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F3E90459-CE92-49F5-8A36-CDC4FE299D75}"/>
              </a:ext>
            </a:extLst>
          </p:cNvPr>
          <p:cNvPicPr>
            <a:picLocks noChangeAspect="1"/>
          </p:cNvPicPr>
          <p:nvPr/>
        </p:nvPicPr>
        <p:blipFill rotWithShape="1">
          <a:blip r:embed="rId2"/>
          <a:srcRect t="3910" b="12135"/>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p:cNvSpPr>
            <a:spLocks noGrp="1"/>
          </p:cNvSpPr>
          <p:nvPr>
            <p:ph type="title"/>
          </p:nvPr>
        </p:nvSpPr>
        <p:spPr>
          <a:xfrm>
            <a:off x="709448" y="1913950"/>
            <a:ext cx="4204137" cy="1342754"/>
          </a:xfrm>
        </p:spPr>
        <p:txBody>
          <a:bodyPr>
            <a:normAutofit/>
          </a:bodyPr>
          <a:lstStyle/>
          <a:p>
            <a:pPr algn="ctr"/>
            <a:r>
              <a:rPr lang="pl-PL" sz="3600" b="1" dirty="0"/>
              <a:t>Nadciśnienie</a:t>
            </a:r>
            <a:br>
              <a:rPr lang="pl-PL" sz="3600" dirty="0"/>
            </a:br>
            <a:endParaRPr lang="pl-PL" sz="3600" dirty="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525516" y="3417573"/>
            <a:ext cx="4758865" cy="2845002"/>
          </a:xfrm>
        </p:spPr>
        <p:txBody>
          <a:bodyPr anchor="ctr">
            <a:normAutofit fontScale="92500" lnSpcReduction="10000"/>
          </a:bodyPr>
          <a:lstStyle/>
          <a:p>
            <a:r>
              <a:rPr lang="pl-PL" dirty="0"/>
              <a:t>Nikotyna podnosi ciśnienie krwi, osoby palące stale podkręcają poziom ciśnienia tętniczego, które z czasem przechodzi w stan utrwalony. Przewlekły kaszel palacza może doprowadzić do rozwoju nadciśnienia płucnego!</a:t>
            </a:r>
          </a:p>
          <a:p>
            <a:endParaRPr lang="pl-PL" dirty="0"/>
          </a:p>
        </p:txBody>
      </p:sp>
    </p:spTree>
    <p:extLst>
      <p:ext uri="{BB962C8B-B14F-4D97-AF65-F5344CB8AC3E}">
        <p14:creationId xmlns:p14="http://schemas.microsoft.com/office/powerpoint/2010/main" val="82759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Shape 2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934872" y="982272"/>
            <a:ext cx="3388419" cy="4560970"/>
          </a:xfrm>
        </p:spPr>
        <p:txBody>
          <a:bodyPr>
            <a:normAutofit/>
          </a:bodyPr>
          <a:lstStyle/>
          <a:p>
            <a:r>
              <a:rPr lang="pl-PL" sz="4000" b="1">
                <a:solidFill>
                  <a:srgbClr val="FFFFFF"/>
                </a:solidFill>
              </a:rPr>
              <a:t>Tętniak aorty</a:t>
            </a:r>
            <a:br>
              <a:rPr lang="pl-PL" sz="4000">
                <a:solidFill>
                  <a:srgbClr val="FFFFFF"/>
                </a:solidFill>
              </a:rPr>
            </a:br>
            <a:endParaRPr lang="pl-PL" sz="4000">
              <a:solidFill>
                <a:srgbClr val="FFFFFF"/>
              </a:solidFill>
            </a:endParaRPr>
          </a:p>
        </p:txBody>
      </p:sp>
      <p:sp>
        <p:nvSpPr>
          <p:cNvPr id="29"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p:cNvSpPr>
            <a:spLocks noGrp="1"/>
          </p:cNvSpPr>
          <p:nvPr>
            <p:ph idx="1"/>
          </p:nvPr>
        </p:nvSpPr>
        <p:spPr>
          <a:xfrm>
            <a:off x="5308297" y="1985432"/>
            <a:ext cx="5948831" cy="4334629"/>
          </a:xfrm>
        </p:spPr>
        <p:txBody>
          <a:bodyPr anchor="ctr">
            <a:normAutofit fontScale="92500"/>
          </a:bodyPr>
          <a:lstStyle/>
          <a:p>
            <a:r>
              <a:rPr lang="pl-PL" sz="3200" dirty="0">
                <a:solidFill>
                  <a:srgbClr val="FEFFFF"/>
                </a:solidFill>
              </a:rPr>
              <a:t>Występuje nawet u 5 proc. osób w wieku 40-80 lat, przede wszystkim chorujących na nadciśnienie tętnicze oraz palących papierosy. Papierosy uszkadzają nabłonek wyściełający naczynia krwionośne, w tym aortę, sprawiając, że staje się ona bardziej podatna na odkształcenia pod wpływem dużego ciśnienia krwi.</a:t>
            </a:r>
          </a:p>
          <a:p>
            <a:endParaRPr lang="pl-PL" sz="3200" dirty="0">
              <a:solidFill>
                <a:srgbClr val="FEFFFF"/>
              </a:solidFill>
            </a:endParaRPr>
          </a:p>
        </p:txBody>
      </p:sp>
    </p:spTree>
    <p:extLst>
      <p:ext uri="{BB962C8B-B14F-4D97-AF65-F5344CB8AC3E}">
        <p14:creationId xmlns:p14="http://schemas.microsoft.com/office/powerpoint/2010/main" val="75484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3A4334CE-DD56-43C5-80E5-679E01AD8658}"/>
              </a:ext>
            </a:extLst>
          </p:cNvPr>
          <p:cNvPicPr>
            <a:picLocks noChangeAspect="1"/>
          </p:cNvPicPr>
          <p:nvPr/>
        </p:nvPicPr>
        <p:blipFill rotWithShape="1">
          <a:blip r:embed="rId2"/>
          <a:srcRect t="5791" b="9939"/>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p:cNvSpPr>
            <a:spLocks noGrp="1"/>
          </p:cNvSpPr>
          <p:nvPr>
            <p:ph type="title"/>
          </p:nvPr>
        </p:nvSpPr>
        <p:spPr>
          <a:xfrm>
            <a:off x="652692" y="1643512"/>
            <a:ext cx="4204137" cy="1342754"/>
          </a:xfrm>
        </p:spPr>
        <p:txBody>
          <a:bodyPr>
            <a:normAutofit/>
          </a:bodyPr>
          <a:lstStyle/>
          <a:p>
            <a:pPr algn="ctr"/>
            <a:r>
              <a:rPr lang="pl-PL" sz="3600" b="1" dirty="0"/>
              <a:t>Obniżona płodność</a:t>
            </a:r>
            <a:br>
              <a:rPr lang="pl-PL" sz="3600" dirty="0"/>
            </a:br>
            <a:endParaRPr lang="pl-PL" sz="3600" dirty="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127592" y="2753832"/>
            <a:ext cx="5613990" cy="4455041"/>
          </a:xfrm>
        </p:spPr>
        <p:txBody>
          <a:bodyPr anchor="ctr">
            <a:normAutofit/>
          </a:bodyPr>
          <a:lstStyle/>
          <a:p>
            <a:r>
              <a:rPr lang="pl-PL" sz="2400" dirty="0"/>
              <a:t>Palenie papierosów może uszkadzać komórki jajowe u kobiet i zwiększa ryzyko wystąpienia u nich cykli bezowulacyjnych. U kobiet regularnie palących może też dojść do zmian konsystencji śluzu, przez co plemnikom trudniej dotrzeć do jajeczka. U mężczyzn nałogowe palenie prowadzi do uszkodzenia DNA nasienia, zmniejsza liczbę plemników i negatywnie wpływa na ich ruchliwość.</a:t>
            </a:r>
          </a:p>
          <a:p>
            <a:endParaRPr lang="pl-PL" sz="2400" dirty="0"/>
          </a:p>
        </p:txBody>
      </p:sp>
    </p:spTree>
    <p:extLst>
      <p:ext uri="{BB962C8B-B14F-4D97-AF65-F5344CB8AC3E}">
        <p14:creationId xmlns:p14="http://schemas.microsoft.com/office/powerpoint/2010/main" val="337729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22">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934872" y="982272"/>
            <a:ext cx="3388419" cy="4560970"/>
          </a:xfrm>
        </p:spPr>
        <p:txBody>
          <a:bodyPr>
            <a:normAutofit/>
          </a:bodyPr>
          <a:lstStyle/>
          <a:p>
            <a:r>
              <a:rPr lang="pl-PL" sz="4000" b="1">
                <a:solidFill>
                  <a:srgbClr val="FFFFFF"/>
                </a:solidFill>
              </a:rPr>
              <a:t>Gruźlica</a:t>
            </a:r>
            <a:br>
              <a:rPr lang="pl-PL" sz="4000">
                <a:solidFill>
                  <a:srgbClr val="FFFFFF"/>
                </a:solidFill>
              </a:rPr>
            </a:br>
            <a:endParaRPr lang="pl-PL" sz="4000">
              <a:solidFill>
                <a:srgbClr val="FFFFFF"/>
              </a:solidFill>
            </a:endParaRPr>
          </a:p>
        </p:txBody>
      </p:sp>
      <p:sp>
        <p:nvSpPr>
          <p:cNvPr id="25"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p:cNvSpPr>
            <a:spLocks noGrp="1"/>
          </p:cNvSpPr>
          <p:nvPr>
            <p:ph idx="1"/>
          </p:nvPr>
        </p:nvSpPr>
        <p:spPr>
          <a:xfrm>
            <a:off x="5255164" y="2113023"/>
            <a:ext cx="5948831" cy="4334629"/>
          </a:xfrm>
        </p:spPr>
        <p:txBody>
          <a:bodyPr anchor="ctr">
            <a:normAutofit lnSpcReduction="10000"/>
          </a:bodyPr>
          <a:lstStyle/>
          <a:p>
            <a:r>
              <a:rPr lang="pl-PL" sz="3200" dirty="0">
                <a:solidFill>
                  <a:srgbClr val="FEFFFF"/>
                </a:solidFill>
              </a:rPr>
              <a:t>Z badań naukowych wynika, że palacze są dwa razy bardziej narażeni na rozwój gruźlicy w porównaniu z osobami, które nie palą. Dzieje się tak prawdopodobnie dlatego, że mają oni obniżoną zdolność do walki z infekcjami wirusowymi i bakteryjnymi atakującymi drogi oddechowe.</a:t>
            </a:r>
          </a:p>
          <a:p>
            <a:endParaRPr lang="pl-PL" sz="3200" dirty="0">
              <a:solidFill>
                <a:srgbClr val="FEFFFF"/>
              </a:solidFill>
            </a:endParaRPr>
          </a:p>
        </p:txBody>
      </p:sp>
    </p:spTree>
    <p:extLst>
      <p:ext uri="{BB962C8B-B14F-4D97-AF65-F5344CB8AC3E}">
        <p14:creationId xmlns:p14="http://schemas.microsoft.com/office/powerpoint/2010/main" val="600342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22">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934872" y="982272"/>
            <a:ext cx="3388419" cy="4560970"/>
          </a:xfrm>
        </p:spPr>
        <p:txBody>
          <a:bodyPr>
            <a:normAutofit/>
          </a:bodyPr>
          <a:lstStyle/>
          <a:p>
            <a:r>
              <a:rPr lang="pl-PL" sz="4000" b="1">
                <a:solidFill>
                  <a:srgbClr val="FFFFFF"/>
                </a:solidFill>
              </a:rPr>
              <a:t>Wrzody</a:t>
            </a:r>
            <a:br>
              <a:rPr lang="pl-PL" sz="4000">
                <a:solidFill>
                  <a:srgbClr val="FFFFFF"/>
                </a:solidFill>
              </a:rPr>
            </a:br>
            <a:endParaRPr lang="pl-PL" sz="4000">
              <a:solidFill>
                <a:srgbClr val="FFFFFF"/>
              </a:solidFill>
            </a:endParaRPr>
          </a:p>
        </p:txBody>
      </p:sp>
      <p:sp>
        <p:nvSpPr>
          <p:cNvPr id="25"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p:cNvSpPr>
            <a:spLocks noGrp="1"/>
          </p:cNvSpPr>
          <p:nvPr>
            <p:ph idx="1"/>
          </p:nvPr>
        </p:nvSpPr>
        <p:spPr>
          <a:xfrm>
            <a:off x="5221862" y="1719618"/>
            <a:ext cx="5948831" cy="4334629"/>
          </a:xfrm>
        </p:spPr>
        <p:txBody>
          <a:bodyPr anchor="ctr">
            <a:normAutofit/>
          </a:bodyPr>
          <a:lstStyle/>
          <a:p>
            <a:r>
              <a:rPr lang="pl-PL" sz="3200" dirty="0">
                <a:solidFill>
                  <a:srgbClr val="FEFFFF"/>
                </a:solidFill>
              </a:rPr>
              <a:t>Składniki dymu tytoniowego mają bezpośredni wpływ na powstawanie wrzodów. Poza tym u palaczy częściej dochodzi do nawrotów, a także do trudniejszego gojenia wrzodu.</a:t>
            </a:r>
          </a:p>
          <a:p>
            <a:endParaRPr lang="pl-PL" sz="3200" dirty="0">
              <a:solidFill>
                <a:srgbClr val="FEFFFF"/>
              </a:solidFill>
            </a:endParaRPr>
          </a:p>
        </p:txBody>
      </p:sp>
    </p:spTree>
    <p:extLst>
      <p:ext uri="{BB962C8B-B14F-4D97-AF65-F5344CB8AC3E}">
        <p14:creationId xmlns:p14="http://schemas.microsoft.com/office/powerpoint/2010/main" val="282044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p:cNvSpPr>
            <a:spLocks noGrp="1"/>
          </p:cNvSpPr>
          <p:nvPr>
            <p:ph type="title"/>
          </p:nvPr>
        </p:nvSpPr>
        <p:spPr>
          <a:xfrm>
            <a:off x="1047280" y="759805"/>
            <a:ext cx="10306520" cy="1325563"/>
          </a:xfrm>
        </p:spPr>
        <p:txBody>
          <a:bodyPr>
            <a:normAutofit/>
          </a:bodyPr>
          <a:lstStyle/>
          <a:p>
            <a:r>
              <a:rPr lang="pl-PL" sz="4000" b="1">
                <a:solidFill>
                  <a:srgbClr val="FFFFFF"/>
                </a:solidFill>
              </a:rPr>
              <a:t>Choroby oczu</a:t>
            </a:r>
            <a:br>
              <a:rPr lang="pl-PL" sz="4000">
                <a:solidFill>
                  <a:srgbClr val="FFFFFF"/>
                </a:solidFill>
              </a:rPr>
            </a:br>
            <a:endParaRPr lang="pl-PL" sz="4000">
              <a:solidFill>
                <a:srgbClr val="FFFFFF"/>
              </a:solidFill>
            </a:endParaRPr>
          </a:p>
        </p:txBody>
      </p:sp>
      <p:sp>
        <p:nvSpPr>
          <p:cNvPr id="3" name="Symbol zastępczy zawartości 2"/>
          <p:cNvSpPr>
            <a:spLocks noGrp="1"/>
          </p:cNvSpPr>
          <p:nvPr>
            <p:ph idx="1"/>
          </p:nvPr>
        </p:nvSpPr>
        <p:spPr>
          <a:xfrm>
            <a:off x="1306259" y="2354089"/>
            <a:ext cx="4957454" cy="4161531"/>
          </a:xfrm>
        </p:spPr>
        <p:txBody>
          <a:bodyPr>
            <a:normAutofit/>
          </a:bodyPr>
          <a:lstStyle/>
          <a:p>
            <a:r>
              <a:rPr lang="pl-PL" sz="2400" dirty="0"/>
              <a:t>Palenie tytoniu sprzyja degeneracji plamki żółtej (AMD), tej części oka, która umożliwia ostre widzenie centralne. Przypuszcza się, że palenie prowadzi do uszkodzenia naczyń krwionośnych, które odżywiają siatkówkę oka, co skutkuje zwiększonym ryzykiem zwyrodnienia plamki żółtej albo powoduje odkładanie się w tkance siatkówki toksyn zaburzających jej funkcjonowanie.</a:t>
            </a:r>
          </a:p>
          <a:p>
            <a:endParaRPr lang="pl-PL" sz="2400" dirty="0"/>
          </a:p>
        </p:txBody>
      </p:sp>
      <p:pic>
        <p:nvPicPr>
          <p:cNvPr id="4" name="Obraz 3">
            <a:extLst>
              <a:ext uri="{FF2B5EF4-FFF2-40B4-BE49-F238E27FC236}">
                <a16:creationId xmlns:a16="http://schemas.microsoft.com/office/drawing/2014/main" id="{8E041BF9-1985-4BC9-9D74-D0995493877E}"/>
              </a:ext>
            </a:extLst>
          </p:cNvPr>
          <p:cNvPicPr>
            <a:picLocks noChangeAspect="1"/>
          </p:cNvPicPr>
          <p:nvPr/>
        </p:nvPicPr>
        <p:blipFill rotWithShape="1">
          <a:blip r:embed="rId2"/>
          <a:srcRect l="17831" r="11966" b="-1"/>
          <a:stretch/>
        </p:blipFill>
        <p:spPr>
          <a:xfrm>
            <a:off x="6450650" y="2492376"/>
            <a:ext cx="4450645" cy="3302368"/>
          </a:xfrm>
          <a:prstGeom prst="rect">
            <a:avLst/>
          </a:prstGeom>
        </p:spPr>
      </p:pic>
    </p:spTree>
    <p:extLst>
      <p:ext uri="{BB962C8B-B14F-4D97-AF65-F5344CB8AC3E}">
        <p14:creationId xmlns:p14="http://schemas.microsoft.com/office/powerpoint/2010/main" val="144042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9">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p:cNvSpPr>
            <a:spLocks noGrp="1"/>
          </p:cNvSpPr>
          <p:nvPr>
            <p:ph type="title"/>
          </p:nvPr>
        </p:nvSpPr>
        <p:spPr>
          <a:xfrm>
            <a:off x="1047280" y="759805"/>
            <a:ext cx="10306520" cy="1325563"/>
          </a:xfrm>
        </p:spPr>
        <p:txBody>
          <a:bodyPr>
            <a:normAutofit/>
          </a:bodyPr>
          <a:lstStyle/>
          <a:p>
            <a:r>
              <a:rPr lang="pl-PL" sz="4000" b="1">
                <a:solidFill>
                  <a:srgbClr val="FFFFFF"/>
                </a:solidFill>
              </a:rPr>
              <a:t>Zaburzenia erekcji</a:t>
            </a:r>
            <a:br>
              <a:rPr lang="pl-PL" sz="4000">
                <a:solidFill>
                  <a:srgbClr val="FFFFFF"/>
                </a:solidFill>
              </a:rPr>
            </a:br>
            <a:endParaRPr lang="pl-PL" sz="4000">
              <a:solidFill>
                <a:srgbClr val="FFFFFF"/>
              </a:solidFill>
            </a:endParaRPr>
          </a:p>
        </p:txBody>
      </p:sp>
      <p:pic>
        <p:nvPicPr>
          <p:cNvPr id="4" name="Obraz 3">
            <a:extLst>
              <a:ext uri="{FF2B5EF4-FFF2-40B4-BE49-F238E27FC236}">
                <a16:creationId xmlns:a16="http://schemas.microsoft.com/office/drawing/2014/main" id="{FA16F9FD-710E-4810-8228-4A4A518E51BF}"/>
              </a:ext>
            </a:extLst>
          </p:cNvPr>
          <p:cNvPicPr>
            <a:picLocks noChangeAspect="1"/>
          </p:cNvPicPr>
          <p:nvPr/>
        </p:nvPicPr>
        <p:blipFill rotWithShape="1">
          <a:blip r:embed="rId2"/>
          <a:srcRect l="10588" r="29470"/>
          <a:stretch/>
        </p:blipFill>
        <p:spPr>
          <a:xfrm>
            <a:off x="1424902" y="2492376"/>
            <a:ext cx="3209779" cy="3563372"/>
          </a:xfrm>
          <a:prstGeom prst="rect">
            <a:avLst/>
          </a:prstGeom>
        </p:spPr>
      </p:pic>
      <p:sp>
        <p:nvSpPr>
          <p:cNvPr id="3" name="Symbol zastępczy zawartości 2"/>
          <p:cNvSpPr>
            <a:spLocks noGrp="1"/>
          </p:cNvSpPr>
          <p:nvPr>
            <p:ph idx="1"/>
          </p:nvPr>
        </p:nvSpPr>
        <p:spPr>
          <a:xfrm>
            <a:off x="4940261" y="2494450"/>
            <a:ext cx="6611554" cy="3727834"/>
          </a:xfrm>
        </p:spPr>
        <p:txBody>
          <a:bodyPr>
            <a:normAutofit/>
          </a:bodyPr>
          <a:lstStyle/>
          <a:p>
            <a:r>
              <a:rPr lang="pl-PL" sz="2400" dirty="0"/>
              <a:t>Palenie papierosów sprzyja tworzeniu się w naczyniach krwionośnych blaszek miażdżycowych. Światło naczyń ulega zwężeniu, krew przeciska się przez nie z coraz większym trudem. Takie zmiany zachodzą nie tylko w naczyniach wieńcowych, ale też tych doprowadzających krew do prącia i skutkują tym, że osiągnięcie erekcji jest coraz trudniejsze. Naczynia wieńcowe mają 4 mm średnicy, a naczynia doprowadzające krew do prącia są jeszcze węższe - mają zaledwie 2 mm! Łatwiej zawęzić ich światło.</a:t>
            </a:r>
          </a:p>
          <a:p>
            <a:endParaRPr lang="pl-PL" sz="2400" dirty="0"/>
          </a:p>
        </p:txBody>
      </p:sp>
    </p:spTree>
    <p:extLst>
      <p:ext uri="{BB962C8B-B14F-4D97-AF65-F5344CB8AC3E}">
        <p14:creationId xmlns:p14="http://schemas.microsoft.com/office/powerpoint/2010/main" val="1143265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22">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934872" y="982272"/>
            <a:ext cx="3388419" cy="4560970"/>
          </a:xfrm>
        </p:spPr>
        <p:txBody>
          <a:bodyPr>
            <a:normAutofit/>
          </a:bodyPr>
          <a:lstStyle/>
          <a:p>
            <a:r>
              <a:rPr lang="pl-PL" sz="4000" b="1">
                <a:solidFill>
                  <a:srgbClr val="FFFFFF"/>
                </a:solidFill>
              </a:rPr>
              <a:t>Zakrzepica żył</a:t>
            </a:r>
            <a:br>
              <a:rPr lang="pl-PL" sz="4000">
                <a:solidFill>
                  <a:srgbClr val="FFFFFF"/>
                </a:solidFill>
              </a:rPr>
            </a:br>
            <a:endParaRPr lang="pl-PL" sz="4000">
              <a:solidFill>
                <a:srgbClr val="FFFFFF"/>
              </a:solidFill>
            </a:endParaRPr>
          </a:p>
        </p:txBody>
      </p:sp>
      <p:sp>
        <p:nvSpPr>
          <p:cNvPr id="25"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p:cNvSpPr>
            <a:spLocks noGrp="1"/>
          </p:cNvSpPr>
          <p:nvPr>
            <p:ph idx="1"/>
          </p:nvPr>
        </p:nvSpPr>
        <p:spPr>
          <a:xfrm>
            <a:off x="5082909" y="2059860"/>
            <a:ext cx="6260223" cy="4334629"/>
          </a:xfrm>
        </p:spPr>
        <p:txBody>
          <a:bodyPr anchor="ctr">
            <a:normAutofit lnSpcReduction="10000"/>
          </a:bodyPr>
          <a:lstStyle/>
          <a:p>
            <a:r>
              <a:rPr lang="pl-PL" sz="3200" dirty="0">
                <a:solidFill>
                  <a:srgbClr val="FEFFFF"/>
                </a:solidFill>
              </a:rPr>
              <a:t>Palenie tytoniu wiąże się z większym ryzykiem wystąpienia zakrzepicy żylnej, ma bowiem wpływ na układ krzepnięcia. Z duńskich badań wynika, że palenie wiąże się ze zwiększonym ryzykiem zatoru tętnicy płucnej i/lub zakrzepicy żył głębokich - o ponad 50 proc. u kobiet i o ponad 30 proc. u mężczyzn.</a:t>
            </a:r>
          </a:p>
          <a:p>
            <a:endParaRPr lang="pl-PL" sz="3200" dirty="0">
              <a:solidFill>
                <a:srgbClr val="FEFFFF"/>
              </a:solidFill>
            </a:endParaRPr>
          </a:p>
          <a:p>
            <a:endParaRPr lang="pl-PL" sz="3200" dirty="0">
              <a:solidFill>
                <a:srgbClr val="FEFFFF"/>
              </a:solidFill>
            </a:endParaRPr>
          </a:p>
        </p:txBody>
      </p:sp>
    </p:spTree>
    <p:extLst>
      <p:ext uri="{BB962C8B-B14F-4D97-AF65-F5344CB8AC3E}">
        <p14:creationId xmlns:p14="http://schemas.microsoft.com/office/powerpoint/2010/main" val="374348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D16C488A-1E7E-4CA4-8227-30A90CD8CC19}"/>
              </a:ext>
            </a:extLst>
          </p:cNvPr>
          <p:cNvPicPr>
            <a:picLocks noChangeAspect="1"/>
          </p:cNvPicPr>
          <p:nvPr/>
        </p:nvPicPr>
        <p:blipFill rotWithShape="1">
          <a:blip r:embed="rId2"/>
          <a:srcRect t="14049" b="10951"/>
          <a:stretch/>
        </p:blipFill>
        <p:spPr>
          <a:xfrm>
            <a:off x="-78828" y="80441"/>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p:cNvSpPr>
            <a:spLocks noGrp="1"/>
          </p:cNvSpPr>
          <p:nvPr>
            <p:ph type="title"/>
          </p:nvPr>
        </p:nvSpPr>
        <p:spPr>
          <a:xfrm>
            <a:off x="709448" y="1913950"/>
            <a:ext cx="4204137" cy="1342754"/>
          </a:xfrm>
        </p:spPr>
        <p:txBody>
          <a:bodyPr>
            <a:normAutofit/>
          </a:bodyPr>
          <a:lstStyle/>
          <a:p>
            <a:pPr algn="ctr"/>
            <a:r>
              <a:rPr lang="pl-PL" sz="3600" b="1"/>
              <a:t>Osteoporoza</a:t>
            </a:r>
            <a:br>
              <a:rPr lang="pl-PL" sz="3600"/>
            </a:br>
            <a:endParaRPr lang="pl-PL" sz="360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78037" y="3177098"/>
            <a:ext cx="5061097" cy="3601292"/>
          </a:xfrm>
        </p:spPr>
        <p:txBody>
          <a:bodyPr anchor="ctr">
            <a:normAutofit/>
          </a:bodyPr>
          <a:lstStyle/>
          <a:p>
            <a:r>
              <a:rPr lang="pl-PL" dirty="0"/>
              <a:t>Palenie sprzyja osteoporozie i złamaniom. Dym papierosowy stymuluje organizm do produkcji nadmiernej ilości białek odpowiedzialnych za procesy naturalnego rozkładu kości, który stale zachodzi w naszym ciele.</a:t>
            </a:r>
          </a:p>
          <a:p>
            <a:pPr marL="0" indent="0">
              <a:buNone/>
            </a:pPr>
            <a:endParaRPr lang="pl-PL" dirty="0"/>
          </a:p>
          <a:p>
            <a:endParaRPr lang="pl-PL" dirty="0"/>
          </a:p>
        </p:txBody>
      </p:sp>
    </p:spTree>
    <p:extLst>
      <p:ext uri="{BB962C8B-B14F-4D97-AF65-F5344CB8AC3E}">
        <p14:creationId xmlns:p14="http://schemas.microsoft.com/office/powerpoint/2010/main" val="704186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ytuł 1"/>
          <p:cNvSpPr>
            <a:spLocks noGrp="1"/>
          </p:cNvSpPr>
          <p:nvPr>
            <p:ph type="title"/>
          </p:nvPr>
        </p:nvSpPr>
        <p:spPr>
          <a:xfrm>
            <a:off x="958506" y="800392"/>
            <a:ext cx="10264697" cy="1212102"/>
          </a:xfrm>
        </p:spPr>
        <p:txBody>
          <a:bodyPr>
            <a:normAutofit/>
          </a:bodyPr>
          <a:lstStyle/>
          <a:p>
            <a:r>
              <a:rPr lang="pl-PL" sz="4000">
                <a:solidFill>
                  <a:srgbClr val="FFFFFF"/>
                </a:solidFill>
              </a:rPr>
              <a:t>Statystyka o polskich palaczach</a:t>
            </a:r>
            <a:br>
              <a:rPr lang="pl-PL" sz="4000">
                <a:solidFill>
                  <a:srgbClr val="FFFFFF"/>
                </a:solidFill>
              </a:rPr>
            </a:br>
            <a:endParaRPr lang="pl-PL" sz="4000">
              <a:solidFill>
                <a:srgbClr val="FFFFFF"/>
              </a:solidFill>
            </a:endParaRPr>
          </a:p>
        </p:txBody>
      </p:sp>
      <p:sp>
        <p:nvSpPr>
          <p:cNvPr id="3" name="Symbol zastępczy zawartości 2"/>
          <p:cNvSpPr>
            <a:spLocks noGrp="1"/>
          </p:cNvSpPr>
          <p:nvPr>
            <p:ph idx="1"/>
          </p:nvPr>
        </p:nvSpPr>
        <p:spPr>
          <a:xfrm>
            <a:off x="1367624" y="2490436"/>
            <a:ext cx="10530209" cy="4282504"/>
          </a:xfrm>
        </p:spPr>
        <p:txBody>
          <a:bodyPr anchor="ctr">
            <a:normAutofit lnSpcReduction="10000"/>
          </a:bodyPr>
          <a:lstStyle/>
          <a:p>
            <a:pPr lvl="0"/>
            <a:r>
              <a:rPr lang="pl-PL" sz="2400" b="1" dirty="0"/>
              <a:t>&lt;9 mln</a:t>
            </a:r>
            <a:r>
              <a:rPr lang="pl-PL" sz="2400" dirty="0"/>
              <a:t> Polaków to nałogowi palacze.</a:t>
            </a:r>
          </a:p>
          <a:p>
            <a:pPr lvl="0"/>
            <a:r>
              <a:rPr lang="pl-PL" sz="2400" b="1" dirty="0"/>
              <a:t>57 %</a:t>
            </a:r>
            <a:r>
              <a:rPr lang="pl-PL" sz="2400" dirty="0"/>
              <a:t> palaczy to mężczyźni.</a:t>
            </a:r>
          </a:p>
          <a:p>
            <a:pPr lvl="0"/>
            <a:r>
              <a:rPr lang="pl-PL" sz="2400" b="1" dirty="0"/>
              <a:t>54 %</a:t>
            </a:r>
            <a:r>
              <a:rPr lang="pl-PL" sz="2400" dirty="0"/>
              <a:t> palaczy wypala </a:t>
            </a:r>
            <a:r>
              <a:rPr lang="pl-PL" sz="2400" b="1" dirty="0"/>
              <a:t>11-20</a:t>
            </a:r>
            <a:r>
              <a:rPr lang="pl-PL" sz="2400" dirty="0"/>
              <a:t> papierosów dziennie.</a:t>
            </a:r>
          </a:p>
          <a:p>
            <a:pPr lvl="0"/>
            <a:r>
              <a:rPr lang="pl-PL" sz="2400" dirty="0"/>
              <a:t>Co drugi palacz uważa, że bardzo trudno jest rzucić palenie bez pomocy lekarza lub produktu wspomagającego.</a:t>
            </a:r>
          </a:p>
          <a:p>
            <a:pPr lvl="0"/>
            <a:r>
              <a:rPr lang="pl-PL" sz="2400" b="1" dirty="0"/>
              <a:t>Ponad 70 %</a:t>
            </a:r>
            <a:r>
              <a:rPr lang="pl-PL" sz="2400" dirty="0"/>
              <a:t> palaczy chce rzucić palenie, a </a:t>
            </a:r>
            <a:r>
              <a:rPr lang="pl-PL" sz="2400" b="1" dirty="0"/>
              <a:t>68 %</a:t>
            </a:r>
            <a:r>
              <a:rPr lang="pl-PL" sz="2400" dirty="0"/>
              <a:t> zrobiłoby to od jutra - gdyby wierzyło w powodzenie.</a:t>
            </a:r>
          </a:p>
          <a:p>
            <a:pPr lvl="0"/>
            <a:r>
              <a:rPr lang="pl-PL" sz="2400" b="1" dirty="0"/>
              <a:t>80 %</a:t>
            </a:r>
            <a:r>
              <a:rPr lang="pl-PL" sz="2400" dirty="0"/>
              <a:t> palaczy uważa, że nie powinno się palić przy dzieciach ale robi to </a:t>
            </a:r>
            <a:r>
              <a:rPr lang="pl-PL" sz="2400" b="1" dirty="0"/>
              <a:t>15 %.</a:t>
            </a:r>
            <a:endParaRPr lang="pl-PL" sz="2400" dirty="0"/>
          </a:p>
          <a:p>
            <a:pPr lvl="0"/>
            <a:r>
              <a:rPr lang="pl-PL" sz="2400" dirty="0"/>
              <a:t>Przeciętny palacz rzucał palenie </a:t>
            </a:r>
            <a:r>
              <a:rPr lang="pl-PL" sz="2400" b="1" dirty="0"/>
              <a:t>7 razy.</a:t>
            </a:r>
            <a:endParaRPr lang="pl-PL" sz="2400" dirty="0"/>
          </a:p>
          <a:p>
            <a:pPr lvl="0"/>
            <a:r>
              <a:rPr lang="pl-PL" sz="2400" b="1" dirty="0"/>
              <a:t>&lt;90 %</a:t>
            </a:r>
            <a:r>
              <a:rPr lang="pl-PL" sz="2400" dirty="0"/>
              <a:t> palaczy rzuca palenie za pomocą "silnej woli" – bez wsparcia farmakologicznego.</a:t>
            </a:r>
          </a:p>
          <a:p>
            <a:endParaRPr lang="pl-PL" sz="2400" dirty="0"/>
          </a:p>
        </p:txBody>
      </p:sp>
    </p:spTree>
    <p:extLst>
      <p:ext uri="{BB962C8B-B14F-4D97-AF65-F5344CB8AC3E}">
        <p14:creationId xmlns:p14="http://schemas.microsoft.com/office/powerpoint/2010/main" val="397702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ytuł 1"/>
          <p:cNvSpPr>
            <a:spLocks noGrp="1"/>
          </p:cNvSpPr>
          <p:nvPr>
            <p:ph type="title"/>
          </p:nvPr>
        </p:nvSpPr>
        <p:spPr>
          <a:xfrm>
            <a:off x="958506" y="800392"/>
            <a:ext cx="10264697" cy="1212102"/>
          </a:xfrm>
        </p:spPr>
        <p:txBody>
          <a:bodyPr>
            <a:normAutofit/>
          </a:bodyPr>
          <a:lstStyle/>
          <a:p>
            <a:r>
              <a:rPr lang="pl-PL" sz="4000" b="1">
                <a:solidFill>
                  <a:srgbClr val="FFFFFF"/>
                </a:solidFill>
              </a:rPr>
              <a:t>Bóle głowy i migreny</a:t>
            </a:r>
            <a:br>
              <a:rPr lang="pl-PL" sz="4000">
                <a:solidFill>
                  <a:srgbClr val="FFFFFF"/>
                </a:solidFill>
              </a:rPr>
            </a:br>
            <a:endParaRPr lang="pl-PL" sz="4000">
              <a:solidFill>
                <a:srgbClr val="FFFFFF"/>
              </a:solidFill>
            </a:endParaRPr>
          </a:p>
        </p:txBody>
      </p:sp>
      <p:sp>
        <p:nvSpPr>
          <p:cNvPr id="3" name="Symbol zastępczy zawartości 2"/>
          <p:cNvSpPr>
            <a:spLocks noGrp="1"/>
          </p:cNvSpPr>
          <p:nvPr>
            <p:ph idx="1"/>
          </p:nvPr>
        </p:nvSpPr>
        <p:spPr>
          <a:xfrm>
            <a:off x="1367624" y="2490436"/>
            <a:ext cx="9708995" cy="3567173"/>
          </a:xfrm>
        </p:spPr>
        <p:txBody>
          <a:bodyPr anchor="ctr">
            <a:normAutofit/>
          </a:bodyPr>
          <a:lstStyle/>
          <a:p>
            <a:r>
              <a:rPr lang="pl-PL" sz="3600" dirty="0"/>
              <a:t>Dym tytoniowy wywołuje ataki migreny, nasila objawy niemal wszystkich bólów głowy i zwiększa częstość występowania tych klasterowych. Nikotyna rozszerza naczynia mózgowe, które uciskają otaczające je komórki nerwowe, co wywołuje ból głowy.</a:t>
            </a:r>
          </a:p>
          <a:p>
            <a:endParaRPr lang="pl-PL" sz="3600" dirty="0"/>
          </a:p>
        </p:txBody>
      </p:sp>
    </p:spTree>
    <p:extLst>
      <p:ext uri="{BB962C8B-B14F-4D97-AF65-F5344CB8AC3E}">
        <p14:creationId xmlns:p14="http://schemas.microsoft.com/office/powerpoint/2010/main" val="3504436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descr="Obraz zawierający siedzi, ptak, stół, niebieski&#10;&#10;Opis wygenerowany automatycznie">
            <a:extLst>
              <a:ext uri="{FF2B5EF4-FFF2-40B4-BE49-F238E27FC236}">
                <a16:creationId xmlns:a16="http://schemas.microsoft.com/office/drawing/2014/main" id="{4DCFBE5C-AD58-4FCC-8D43-583776C06302}"/>
              </a:ext>
            </a:extLst>
          </p:cNvPr>
          <p:cNvPicPr>
            <a:picLocks noChangeAspect="1"/>
          </p:cNvPicPr>
          <p:nvPr/>
        </p:nvPicPr>
        <p:blipFill rotWithShape="1">
          <a:blip r:embed="rId2"/>
          <a:srcRect l="7111" r="-1" b="-1"/>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p:cNvSpPr>
            <a:spLocks noGrp="1"/>
          </p:cNvSpPr>
          <p:nvPr>
            <p:ph type="title"/>
          </p:nvPr>
        </p:nvSpPr>
        <p:spPr>
          <a:xfrm>
            <a:off x="709448" y="1913950"/>
            <a:ext cx="4204137" cy="1342754"/>
          </a:xfrm>
        </p:spPr>
        <p:txBody>
          <a:bodyPr>
            <a:normAutofit/>
          </a:bodyPr>
          <a:lstStyle/>
          <a:p>
            <a:pPr algn="ctr"/>
            <a:r>
              <a:rPr lang="pl-PL" sz="3600" b="1" dirty="0"/>
              <a:t>Rak</a:t>
            </a:r>
            <a:br>
              <a:rPr lang="pl-PL" sz="3600" dirty="0"/>
            </a:br>
            <a:endParaRPr lang="pl-PL" sz="3600" dirty="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05869" y="3103905"/>
            <a:ext cx="5205433" cy="3748769"/>
          </a:xfrm>
        </p:spPr>
        <p:txBody>
          <a:bodyPr anchor="ctr">
            <a:normAutofit/>
          </a:bodyPr>
          <a:lstStyle/>
          <a:p>
            <a:r>
              <a:rPr lang="pl-PL" sz="2400" dirty="0"/>
              <a:t>Dym tytoniowy zwiększa ryzyko rozwoju nie tylko raka płuca, ale także m.in. raka języka, wargi, jamy ustnej, krtani, tchawicy, nerki, pęcherza moczowego, trzustki, wątroby, przełyku, prostaty, żołądka, piersi, szyjki macicy. Zwiększa też ryzyko rozwoju nowotworów krwi (białaczki).</a:t>
            </a:r>
          </a:p>
          <a:p>
            <a:endParaRPr lang="pl-PL" sz="2400" dirty="0"/>
          </a:p>
        </p:txBody>
      </p:sp>
    </p:spTree>
    <p:extLst>
      <p:ext uri="{BB962C8B-B14F-4D97-AF65-F5344CB8AC3E}">
        <p14:creationId xmlns:p14="http://schemas.microsoft.com/office/powerpoint/2010/main" val="397185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F8D63114-21D4-4BD2-A75B-333CEA25E8D0}"/>
              </a:ext>
            </a:extLst>
          </p:cNvPr>
          <p:cNvPicPr>
            <a:picLocks noChangeAspect="1"/>
          </p:cNvPicPr>
          <p:nvPr/>
        </p:nvPicPr>
        <p:blipFill rotWithShape="1">
          <a:blip r:embed="rId2"/>
          <a:srcRect b="13128"/>
          <a:stretch/>
        </p:blipFill>
        <p:spPr>
          <a:xfrm>
            <a:off x="0" y="372143"/>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p:cNvSpPr>
            <a:spLocks noGrp="1"/>
          </p:cNvSpPr>
          <p:nvPr>
            <p:ph type="title"/>
          </p:nvPr>
        </p:nvSpPr>
        <p:spPr>
          <a:xfrm>
            <a:off x="652692" y="1408120"/>
            <a:ext cx="4204137" cy="1342754"/>
          </a:xfrm>
        </p:spPr>
        <p:txBody>
          <a:bodyPr>
            <a:normAutofit/>
          </a:bodyPr>
          <a:lstStyle/>
          <a:p>
            <a:pPr algn="ctr"/>
            <a:r>
              <a:rPr lang="pl-PL" sz="2800" b="1" dirty="0"/>
              <a:t>Paradontoza, próchnica </a:t>
            </a:r>
            <a:br>
              <a:rPr lang="pl-PL" sz="2800" b="1" dirty="0"/>
            </a:br>
            <a:r>
              <a:rPr lang="pl-PL" sz="2800" b="1" dirty="0"/>
              <a:t>i choroby przyzębia</a:t>
            </a:r>
            <a:br>
              <a:rPr lang="pl-PL" sz="2800" dirty="0"/>
            </a:br>
            <a:endParaRPr lang="pl-PL" sz="2800" dirty="0"/>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169693" y="2191923"/>
            <a:ext cx="5677786" cy="4082898"/>
          </a:xfrm>
        </p:spPr>
        <p:txBody>
          <a:bodyPr anchor="ctr">
            <a:normAutofit lnSpcReduction="10000"/>
          </a:bodyPr>
          <a:lstStyle/>
          <a:p>
            <a:r>
              <a:rPr lang="pl-PL" sz="2000" dirty="0"/>
              <a:t>Palenie papierosów powoduje wysychanie śluzówki jamy ustnej i redukuje ilość śliny. Ślina pomaga naturalnie czyścić zęby, chroni je też przed próchnicą. Kiedy mamy sucho w ustach, nie ma czym spłukać z zębów zawartych w dymie związków. Pod wpływem palenia zwiększa się też ryzyko wystąpienia chorób przyzębia, narasta kamień nazębny, który też zmienia barwę zębów. Palenie prowadzi do próchnicy i paradontozy. Zmniejsza przepływ krwi przez dziąsła, co powoduje, że są one niedotlenione i niedożywione. U osób palących papierosy płytka nazębna odkłada się w większej ilości i szybciej w porównaniu z niepalącymi. Palacze tracą więcej zębów w porównaniu z niepalącymi!</a:t>
            </a:r>
          </a:p>
        </p:txBody>
      </p:sp>
    </p:spTree>
    <p:extLst>
      <p:ext uri="{BB962C8B-B14F-4D97-AF65-F5344CB8AC3E}">
        <p14:creationId xmlns:p14="http://schemas.microsoft.com/office/powerpoint/2010/main" val="4177965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934872" y="982272"/>
            <a:ext cx="3388419" cy="4560970"/>
          </a:xfrm>
        </p:spPr>
        <p:txBody>
          <a:bodyPr>
            <a:normAutofit/>
          </a:bodyPr>
          <a:lstStyle/>
          <a:p>
            <a:r>
              <a:rPr lang="pl-PL" sz="4000" b="1" dirty="0">
                <a:solidFill>
                  <a:srgbClr val="FFFFFF"/>
                </a:solidFill>
              </a:rPr>
              <a:t>Co to są </a:t>
            </a:r>
            <a:br>
              <a:rPr lang="pl-PL" sz="4000" b="1" dirty="0">
                <a:solidFill>
                  <a:srgbClr val="FFFFFF"/>
                </a:solidFill>
              </a:rPr>
            </a:br>
            <a:r>
              <a:rPr lang="pl-PL" sz="4000" b="1" dirty="0">
                <a:solidFill>
                  <a:srgbClr val="FFFFFF"/>
                </a:solidFill>
              </a:rPr>
              <a:t>e-papierosy?</a:t>
            </a:r>
            <a:br>
              <a:rPr lang="pl-PL" sz="4000" dirty="0">
                <a:solidFill>
                  <a:srgbClr val="FFFFFF"/>
                </a:solidFill>
              </a:rPr>
            </a:br>
            <a:endParaRPr lang="pl-PL" sz="4000" dirty="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p:cNvSpPr>
            <a:spLocks noGrp="1"/>
          </p:cNvSpPr>
          <p:nvPr>
            <p:ph idx="1"/>
          </p:nvPr>
        </p:nvSpPr>
        <p:spPr>
          <a:xfrm>
            <a:off x="4702553" y="1219740"/>
            <a:ext cx="7131484" cy="5869172"/>
          </a:xfrm>
        </p:spPr>
        <p:txBody>
          <a:bodyPr anchor="ctr">
            <a:normAutofit/>
          </a:bodyPr>
          <a:lstStyle/>
          <a:p>
            <a:pPr>
              <a:lnSpc>
                <a:spcPct val="110000"/>
              </a:lnSpc>
              <a:spcBef>
                <a:spcPts val="0"/>
              </a:spcBef>
            </a:pPr>
            <a:r>
              <a:rPr lang="pl-PL" sz="1700" dirty="0">
                <a:solidFill>
                  <a:srgbClr val="FEFFFF"/>
                </a:solidFill>
              </a:rPr>
              <a:t>To inaczej elektroniczny system dostarczający nikotynę. Urządzenia elektroniczne, które podgrzewają ciecz i wytwarzają aerozol lub mieszankę małych cząstek w powietrzu. Mają wiele kształtów i rozmiarów. Większość z nich ma baterię, element grzewczy i miejsce na tzw. </a:t>
            </a:r>
            <a:r>
              <a:rPr lang="pl-PL" sz="1700" i="1" dirty="0" err="1">
                <a:solidFill>
                  <a:srgbClr val="FEFFFF"/>
                </a:solidFill>
              </a:rPr>
              <a:t>liquid</a:t>
            </a:r>
            <a:r>
              <a:rPr lang="pl-PL" sz="1700" dirty="0">
                <a:solidFill>
                  <a:srgbClr val="FEFFFF"/>
                </a:solidFill>
              </a:rPr>
              <a:t>. </a:t>
            </a:r>
          </a:p>
          <a:p>
            <a:pPr>
              <a:lnSpc>
                <a:spcPct val="110000"/>
              </a:lnSpc>
              <a:spcBef>
                <a:spcPts val="0"/>
              </a:spcBef>
            </a:pPr>
            <a:r>
              <a:rPr lang="pl-PL" sz="1700" dirty="0">
                <a:solidFill>
                  <a:srgbClr val="FEFFFF"/>
                </a:solidFill>
              </a:rPr>
              <a:t>Niektóre e-papierosy wyglądają jak zwykłe papierosy, cygara lub fajki. Inne przypominają pamięć USB, długopis lub przedmioty codziennego użytku. </a:t>
            </a:r>
          </a:p>
          <a:p>
            <a:pPr>
              <a:lnSpc>
                <a:spcPct val="110000"/>
              </a:lnSpc>
              <a:spcBef>
                <a:spcPts val="0"/>
              </a:spcBef>
            </a:pPr>
            <a:r>
              <a:rPr lang="pl-PL" sz="1700" dirty="0">
                <a:solidFill>
                  <a:srgbClr val="FEFFFF"/>
                </a:solidFill>
              </a:rPr>
              <a:t> Papierosy elektroniczne funkcjonują pod różnymi nazwami: e-papierosy, e-fajki lub systemy dostarczania nikotyny (ENDS).</a:t>
            </a:r>
          </a:p>
          <a:p>
            <a:pPr>
              <a:lnSpc>
                <a:spcPct val="110000"/>
              </a:lnSpc>
              <a:spcBef>
                <a:spcPts val="0"/>
              </a:spcBef>
            </a:pPr>
            <a:r>
              <a:rPr lang="pl-PL" sz="1700" dirty="0">
                <a:solidFill>
                  <a:srgbClr val="FEFFFF"/>
                </a:solidFill>
              </a:rPr>
              <a:t>W skład </a:t>
            </a:r>
            <a:r>
              <a:rPr lang="pl-PL" sz="1700" i="1" dirty="0">
                <a:solidFill>
                  <a:srgbClr val="FEFFFF"/>
                </a:solidFill>
              </a:rPr>
              <a:t>e-</a:t>
            </a:r>
            <a:r>
              <a:rPr lang="pl-PL" sz="1700" i="1" dirty="0" err="1">
                <a:solidFill>
                  <a:srgbClr val="FEFFFF"/>
                </a:solidFill>
              </a:rPr>
              <a:t>liquidu</a:t>
            </a:r>
            <a:r>
              <a:rPr lang="pl-PL" sz="1700" dirty="0">
                <a:solidFill>
                  <a:srgbClr val="FEFFFF"/>
                </a:solidFill>
              </a:rPr>
              <a:t> wchodzą: glikol propylenowy i/lub gliceryna, woda lub etanol, nikotyna (od 0 do 20 mg/ml) oraz dodatki smakowo-zapachowe. Obecnie istnieje ponad 8 000 różnych rodzajów </a:t>
            </a:r>
          </a:p>
          <a:p>
            <a:pPr>
              <a:lnSpc>
                <a:spcPct val="110000"/>
              </a:lnSpc>
              <a:spcBef>
                <a:spcPts val="0"/>
              </a:spcBef>
            </a:pPr>
            <a:r>
              <a:rPr lang="pl-PL" sz="1700" i="1" dirty="0">
                <a:solidFill>
                  <a:srgbClr val="FEFFFF"/>
                </a:solidFill>
              </a:rPr>
              <a:t>e-</a:t>
            </a:r>
            <a:r>
              <a:rPr lang="pl-PL" sz="1700" i="1" dirty="0" err="1">
                <a:solidFill>
                  <a:srgbClr val="FEFFFF"/>
                </a:solidFill>
              </a:rPr>
              <a:t>liquidu</a:t>
            </a:r>
            <a:r>
              <a:rPr lang="pl-PL" sz="1700" dirty="0">
                <a:solidFill>
                  <a:srgbClr val="FEFFFF"/>
                </a:solidFill>
              </a:rPr>
              <a:t> o owocowych bądź słodkich smakach (m.in.: czekolada, popcorn, guma balonowa, wanilia), które mają na celu zachęcić młode osoby do sięgnięcia po e-papierosa.</a:t>
            </a:r>
          </a:p>
          <a:p>
            <a:pPr>
              <a:lnSpc>
                <a:spcPct val="110000"/>
              </a:lnSpc>
              <a:spcBef>
                <a:spcPts val="0"/>
              </a:spcBef>
            </a:pPr>
            <a:r>
              <a:rPr lang="pl-PL" sz="1700" dirty="0">
                <a:solidFill>
                  <a:srgbClr val="FEFFFF"/>
                </a:solidFill>
              </a:rPr>
              <a:t>Korzystanie z e-papierosa jest czasem nazywane „</a:t>
            </a:r>
            <a:r>
              <a:rPr lang="pl-PL" sz="1700" dirty="0" err="1">
                <a:solidFill>
                  <a:srgbClr val="FEFFFF"/>
                </a:solidFill>
              </a:rPr>
              <a:t>wapowaniem</a:t>
            </a:r>
            <a:r>
              <a:rPr lang="pl-PL" sz="1700" dirty="0">
                <a:solidFill>
                  <a:srgbClr val="FEFFFF"/>
                </a:solidFill>
              </a:rPr>
              <a:t>” lub „JUULINGIEM”.</a:t>
            </a:r>
          </a:p>
          <a:p>
            <a:pPr>
              <a:lnSpc>
                <a:spcPct val="110000"/>
              </a:lnSpc>
              <a:spcBef>
                <a:spcPts val="0"/>
              </a:spcBef>
            </a:pPr>
            <a:endParaRPr lang="pl-PL" sz="1700" dirty="0">
              <a:solidFill>
                <a:srgbClr val="FEFFFF"/>
              </a:solidFill>
            </a:endParaRPr>
          </a:p>
        </p:txBody>
      </p:sp>
    </p:spTree>
    <p:extLst>
      <p:ext uri="{BB962C8B-B14F-4D97-AF65-F5344CB8AC3E}">
        <p14:creationId xmlns:p14="http://schemas.microsoft.com/office/powerpoint/2010/main" val="1334608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ymbol zastępczy zawartości 3">
            <a:extLst>
              <a:ext uri="{FF2B5EF4-FFF2-40B4-BE49-F238E27FC236}">
                <a16:creationId xmlns:a16="http://schemas.microsoft.com/office/drawing/2014/main" id="{DD5B1884-F992-46E4-AF41-498352013FAD}"/>
              </a:ext>
            </a:extLst>
          </p:cNvPr>
          <p:cNvPicPr>
            <a:picLocks noGrp="1" noChangeAspect="1"/>
          </p:cNvPicPr>
          <p:nvPr>
            <p:ph idx="1"/>
          </p:nvPr>
        </p:nvPicPr>
        <p:blipFill rotWithShape="1">
          <a:blip r:embed="rId2"/>
          <a:srcRect t="461"/>
          <a:stretch/>
        </p:blipFill>
        <p:spPr>
          <a:xfrm>
            <a:off x="20" y="1282"/>
            <a:ext cx="12191980" cy="6856718"/>
          </a:xfrm>
          <a:prstGeom prst="rect">
            <a:avLst/>
          </a:prstGeom>
        </p:spPr>
      </p:pic>
    </p:spTree>
    <p:extLst>
      <p:ext uri="{BB962C8B-B14F-4D97-AF65-F5344CB8AC3E}">
        <p14:creationId xmlns:p14="http://schemas.microsoft.com/office/powerpoint/2010/main" val="531886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ytuł 1"/>
          <p:cNvSpPr>
            <a:spLocks noGrp="1"/>
          </p:cNvSpPr>
          <p:nvPr>
            <p:ph type="title"/>
          </p:nvPr>
        </p:nvSpPr>
        <p:spPr>
          <a:xfrm>
            <a:off x="958506" y="800392"/>
            <a:ext cx="10264697" cy="1212102"/>
          </a:xfrm>
        </p:spPr>
        <p:txBody>
          <a:bodyPr>
            <a:normAutofit/>
          </a:bodyPr>
          <a:lstStyle/>
          <a:p>
            <a:r>
              <a:rPr lang="pl-PL" sz="4000" b="1">
                <a:solidFill>
                  <a:srgbClr val="FFFFFF"/>
                </a:solidFill>
              </a:rPr>
              <a:t>Jak działają e-papierosy?</a:t>
            </a:r>
            <a:br>
              <a:rPr lang="pl-PL" sz="4000">
                <a:solidFill>
                  <a:srgbClr val="FFFFFF"/>
                </a:solidFill>
              </a:rPr>
            </a:br>
            <a:endParaRPr lang="pl-PL" sz="4000">
              <a:solidFill>
                <a:srgbClr val="FFFFFF"/>
              </a:solidFill>
            </a:endParaRPr>
          </a:p>
        </p:txBody>
      </p:sp>
      <p:sp>
        <p:nvSpPr>
          <p:cNvPr id="3" name="Symbol zastępczy zawartości 2"/>
          <p:cNvSpPr>
            <a:spLocks noGrp="1"/>
          </p:cNvSpPr>
          <p:nvPr>
            <p:ph idx="1"/>
          </p:nvPr>
        </p:nvSpPr>
        <p:spPr>
          <a:xfrm>
            <a:off x="1367624" y="2490436"/>
            <a:ext cx="9708995" cy="4197443"/>
          </a:xfrm>
        </p:spPr>
        <p:txBody>
          <a:bodyPr anchor="ctr">
            <a:normAutofit lnSpcReduction="10000"/>
          </a:bodyPr>
          <a:lstStyle/>
          <a:p>
            <a:r>
              <a:rPr lang="pl-PL" dirty="0"/>
              <a:t>E-papieros działa na zasadzie podgrzewania płynu </a:t>
            </a:r>
          </a:p>
          <a:p>
            <a:r>
              <a:rPr lang="pl-PL" dirty="0"/>
              <a:t>(</a:t>
            </a:r>
            <a:r>
              <a:rPr lang="pl-PL" i="1" dirty="0"/>
              <a:t>e-</a:t>
            </a:r>
            <a:r>
              <a:rPr lang="pl-PL" i="1" dirty="0" err="1"/>
              <a:t>liquid</a:t>
            </a:r>
            <a:r>
              <a:rPr lang="pl-PL" dirty="0"/>
              <a:t>) do temperatury około 200</a:t>
            </a:r>
            <a:r>
              <a:rPr lang="pl-PL" baseline="30000" dirty="0"/>
              <a:t>o</a:t>
            </a:r>
            <a:r>
              <a:rPr lang="pl-PL" dirty="0"/>
              <a:t>C, tworząc przy tym aerozol, który jest wdychany przez użytkownika. Zwykle zawiera on nikotynę, aromaty i inne substancje chemiczne.</a:t>
            </a:r>
          </a:p>
          <a:p>
            <a:r>
              <a:rPr lang="pl-PL" dirty="0"/>
              <a:t>Użytkownicy wdychają aerozol z e-papierosów do płuc. Mogą go również wdychać osoby postronne, gdy użytkownik wydycha go w powietrze.</a:t>
            </a:r>
          </a:p>
          <a:p>
            <a:r>
              <a:rPr lang="pl-PL" dirty="0"/>
              <a:t>Warto zwrócić również uwagę na fakt, że urządzenia do palenia e-papierosów mogą być używane do dostarczania substancji psychoaktywnych.</a:t>
            </a:r>
          </a:p>
          <a:p>
            <a:endParaRPr lang="pl-PL" dirty="0"/>
          </a:p>
        </p:txBody>
      </p:sp>
    </p:spTree>
    <p:extLst>
      <p:ext uri="{BB962C8B-B14F-4D97-AF65-F5344CB8AC3E}">
        <p14:creationId xmlns:p14="http://schemas.microsoft.com/office/powerpoint/2010/main" val="34914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ytuł 1"/>
          <p:cNvSpPr>
            <a:spLocks noGrp="1"/>
          </p:cNvSpPr>
          <p:nvPr>
            <p:ph type="title"/>
          </p:nvPr>
        </p:nvSpPr>
        <p:spPr>
          <a:xfrm>
            <a:off x="958506" y="800392"/>
            <a:ext cx="10264697" cy="1212102"/>
          </a:xfrm>
        </p:spPr>
        <p:txBody>
          <a:bodyPr>
            <a:normAutofit/>
          </a:bodyPr>
          <a:lstStyle/>
          <a:p>
            <a:r>
              <a:rPr lang="pl-PL" sz="4000" b="1">
                <a:solidFill>
                  <a:srgbClr val="FFFFFF"/>
                </a:solidFill>
              </a:rPr>
              <a:t>Co znajduje się w aerozolu z e-papierosa?</a:t>
            </a:r>
            <a:br>
              <a:rPr lang="pl-PL" sz="4000">
                <a:solidFill>
                  <a:srgbClr val="FFFFFF"/>
                </a:solidFill>
              </a:rPr>
            </a:br>
            <a:endParaRPr lang="pl-PL" sz="4000">
              <a:solidFill>
                <a:srgbClr val="FFFFFF"/>
              </a:solidFill>
            </a:endParaRPr>
          </a:p>
        </p:txBody>
      </p:sp>
      <p:sp>
        <p:nvSpPr>
          <p:cNvPr id="3" name="Symbol zastępczy zawartości 2"/>
          <p:cNvSpPr>
            <a:spLocks noGrp="1"/>
          </p:cNvSpPr>
          <p:nvPr>
            <p:ph idx="1"/>
          </p:nvPr>
        </p:nvSpPr>
        <p:spPr>
          <a:xfrm>
            <a:off x="1119322" y="2193546"/>
            <a:ext cx="10272761" cy="4664454"/>
          </a:xfrm>
        </p:spPr>
        <p:txBody>
          <a:bodyPr anchor="ctr">
            <a:normAutofit/>
          </a:bodyPr>
          <a:lstStyle/>
          <a:p>
            <a:r>
              <a:rPr lang="pl-PL" sz="2000" dirty="0"/>
              <a:t>Aerozol z e-papierosów jest szkodliwą „parą wodną”. Aerozol do e-papierosów, który użytkownicy wdychają, może zawierać szkodliwe substancje, w tym:</a:t>
            </a:r>
          </a:p>
          <a:p>
            <a:pPr lvl="1"/>
            <a:r>
              <a:rPr lang="pl-PL" sz="2000" dirty="0"/>
              <a:t>acetaldehyd, </a:t>
            </a:r>
          </a:p>
          <a:p>
            <a:pPr lvl="1"/>
            <a:r>
              <a:rPr lang="pl-PL" sz="2000" dirty="0"/>
              <a:t>formaldehyd, </a:t>
            </a:r>
          </a:p>
          <a:p>
            <a:pPr lvl="1"/>
            <a:r>
              <a:rPr lang="pl-PL" sz="2000" dirty="0"/>
              <a:t>akroleinę, </a:t>
            </a:r>
          </a:p>
          <a:p>
            <a:pPr lvl="1"/>
            <a:r>
              <a:rPr lang="pl-PL" sz="2000" dirty="0" err="1"/>
              <a:t>propanal</a:t>
            </a:r>
            <a:r>
              <a:rPr lang="pl-PL" sz="2000" dirty="0"/>
              <a:t>, </a:t>
            </a:r>
          </a:p>
          <a:p>
            <a:pPr lvl="1"/>
            <a:r>
              <a:rPr lang="pl-PL" sz="2000" dirty="0"/>
              <a:t>nikotynę, </a:t>
            </a:r>
          </a:p>
          <a:p>
            <a:pPr lvl="1"/>
            <a:r>
              <a:rPr lang="pl-PL" sz="2000" dirty="0"/>
              <a:t>aceton, </a:t>
            </a:r>
          </a:p>
          <a:p>
            <a:pPr lvl="1"/>
            <a:r>
              <a:rPr lang="pl-PL" sz="2000" dirty="0"/>
              <a:t>o-metyl-benzaldehyd, </a:t>
            </a:r>
          </a:p>
          <a:p>
            <a:pPr lvl="1"/>
            <a:r>
              <a:rPr lang="pl-PL" sz="2000" dirty="0"/>
              <a:t>karcinogenne </a:t>
            </a:r>
            <a:r>
              <a:rPr lang="pl-PL" sz="2000" dirty="0" err="1"/>
              <a:t>nitrozaminy</a:t>
            </a:r>
            <a:r>
              <a:rPr lang="pl-PL" sz="2000" dirty="0"/>
              <a:t>. </a:t>
            </a:r>
          </a:p>
          <a:p>
            <a:r>
              <a:rPr lang="pl-PL" sz="2000" dirty="0"/>
              <a:t>Użycie e-papierosa powoduje emisję pyłu zawieszonego (PM2.5) oraz najdrobniejszych cząstek (</a:t>
            </a:r>
            <a:r>
              <a:rPr lang="pl-PL" sz="2000" dirty="0" err="1"/>
              <a:t>UFPs</a:t>
            </a:r>
            <a:r>
              <a:rPr lang="pl-PL" sz="2000" dirty="0"/>
              <a:t>), których stężenie wzrasta w powietrzu otaczającym e-palacza.</a:t>
            </a:r>
          </a:p>
          <a:p>
            <a:endParaRPr lang="pl-PL" sz="2000" dirty="0"/>
          </a:p>
        </p:txBody>
      </p:sp>
    </p:spTree>
    <p:extLst>
      <p:ext uri="{BB962C8B-B14F-4D97-AF65-F5344CB8AC3E}">
        <p14:creationId xmlns:p14="http://schemas.microsoft.com/office/powerpoint/2010/main" val="3451860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934872" y="982272"/>
            <a:ext cx="3388419" cy="4560970"/>
          </a:xfrm>
        </p:spPr>
        <p:txBody>
          <a:bodyPr>
            <a:normAutofit/>
          </a:bodyPr>
          <a:lstStyle/>
          <a:p>
            <a:r>
              <a:rPr lang="pl-PL" sz="4000" b="1">
                <a:solidFill>
                  <a:srgbClr val="FFFFFF"/>
                </a:solidFill>
              </a:rPr>
              <a:t>Co to jest JUUL?</a:t>
            </a:r>
            <a:endParaRPr lang="pl-PL" sz="400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p:cNvSpPr>
            <a:spLocks noGrp="1"/>
          </p:cNvSpPr>
          <p:nvPr>
            <p:ph idx="1"/>
          </p:nvPr>
        </p:nvSpPr>
        <p:spPr>
          <a:xfrm>
            <a:off x="5221862" y="1719618"/>
            <a:ext cx="5948831" cy="4334629"/>
          </a:xfrm>
        </p:spPr>
        <p:txBody>
          <a:bodyPr anchor="ctr">
            <a:normAutofit fontScale="92500" lnSpcReduction="20000"/>
          </a:bodyPr>
          <a:lstStyle/>
          <a:p>
            <a:r>
              <a:rPr lang="pl-PL" sz="2400" dirty="0">
                <a:solidFill>
                  <a:srgbClr val="FEFFFF"/>
                </a:solidFill>
              </a:rPr>
              <a:t>JUUL to forma e-papierosa – urządzenie do </a:t>
            </a:r>
            <a:r>
              <a:rPr lang="pl-PL" sz="2400" dirty="0" err="1">
                <a:solidFill>
                  <a:srgbClr val="FEFFFF"/>
                </a:solidFill>
              </a:rPr>
              <a:t>vapingu</a:t>
            </a:r>
            <a:r>
              <a:rPr lang="pl-PL" sz="2400" dirty="0">
                <a:solidFill>
                  <a:srgbClr val="FEFFFF"/>
                </a:solidFill>
              </a:rPr>
              <a:t> o systemie zamkniętym, które nie jest przeznaczone do napełniania. Inteligentny mechanizm podgrzewający w urządzeniach JUUL wytwarza aerozol. Został zaprojektowany tak, aby ograniczać spalanie. Akumulator urządzenia JUUL ładuje się przez stację dokującą USB.</a:t>
            </a:r>
          </a:p>
          <a:p>
            <a:r>
              <a:rPr lang="pl-PL" sz="2400" dirty="0">
                <a:solidFill>
                  <a:srgbClr val="FEFFFF"/>
                </a:solidFill>
              </a:rPr>
              <a:t>Wszystkie e-papierosy JUUL mają wysoką zawartość nikotyny. Według producenta pojedyncza kapsułka JUUL zawiera tyle samo nikotyny, co paczka 20 zwykłych papierosów. Produkt jest dostępny tylko w wysokich stężeniach nikotyny, co może powodować u niektórych nastolatków szybki rozwój uzależnienia. JUUL używa płynnych wkładów nikotynowych zwanych „</a:t>
            </a:r>
            <a:r>
              <a:rPr lang="pl-PL" sz="2400" dirty="0" err="1">
                <a:solidFill>
                  <a:srgbClr val="FEFFFF"/>
                </a:solidFill>
              </a:rPr>
              <a:t>podami</a:t>
            </a:r>
            <a:r>
              <a:rPr lang="pl-PL" sz="2400" dirty="0">
                <a:solidFill>
                  <a:srgbClr val="FEFFFF"/>
                </a:solidFill>
              </a:rPr>
              <a:t>”, które są dostępne w smakach atrakcyjnych dla młodzieży.</a:t>
            </a:r>
          </a:p>
          <a:p>
            <a:endParaRPr lang="pl-PL" sz="2400" dirty="0">
              <a:solidFill>
                <a:srgbClr val="FEFFFF"/>
              </a:solidFill>
            </a:endParaRPr>
          </a:p>
        </p:txBody>
      </p:sp>
    </p:spTree>
    <p:extLst>
      <p:ext uri="{BB962C8B-B14F-4D97-AF65-F5344CB8AC3E}">
        <p14:creationId xmlns:p14="http://schemas.microsoft.com/office/powerpoint/2010/main" val="3462931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ytuł 1">
            <a:extLst>
              <a:ext uri="{FF2B5EF4-FFF2-40B4-BE49-F238E27FC236}">
                <a16:creationId xmlns:a16="http://schemas.microsoft.com/office/drawing/2014/main" id="{20111DE3-5745-4176-8967-CD67376AC53E}"/>
              </a:ext>
            </a:extLst>
          </p:cNvPr>
          <p:cNvSpPr>
            <a:spLocks noGrp="1"/>
          </p:cNvSpPr>
          <p:nvPr>
            <p:ph type="ctrTitle"/>
          </p:nvPr>
        </p:nvSpPr>
        <p:spPr>
          <a:xfrm>
            <a:off x="1870997" y="1607809"/>
            <a:ext cx="9236026" cy="2876680"/>
          </a:xfrm>
        </p:spPr>
        <p:txBody>
          <a:bodyPr anchor="b">
            <a:normAutofit/>
          </a:bodyPr>
          <a:lstStyle/>
          <a:p>
            <a:pPr algn="l"/>
            <a:r>
              <a:rPr lang="pl-PL" sz="6600">
                <a:solidFill>
                  <a:srgbClr val="FFFFFF"/>
                </a:solidFill>
              </a:rPr>
              <a:t>Korzyści zdrowotne wynikające z rzucenia palenia</a:t>
            </a:r>
          </a:p>
        </p:txBody>
      </p:sp>
      <p:sp>
        <p:nvSpPr>
          <p:cNvPr id="3" name="Podtytuł 2">
            <a:extLst>
              <a:ext uri="{FF2B5EF4-FFF2-40B4-BE49-F238E27FC236}">
                <a16:creationId xmlns:a16="http://schemas.microsoft.com/office/drawing/2014/main" id="{24C193D2-387C-4F16-9CB7-C4932EEC346B}"/>
              </a:ext>
            </a:extLst>
          </p:cNvPr>
          <p:cNvSpPr>
            <a:spLocks noGrp="1"/>
          </p:cNvSpPr>
          <p:nvPr>
            <p:ph type="subTitle" idx="1"/>
          </p:nvPr>
        </p:nvSpPr>
        <p:spPr>
          <a:xfrm>
            <a:off x="1987499" y="4810308"/>
            <a:ext cx="9003022" cy="1076551"/>
          </a:xfrm>
        </p:spPr>
        <p:txBody>
          <a:bodyPr>
            <a:normAutofit/>
          </a:bodyPr>
          <a:lstStyle/>
          <a:p>
            <a:pPr algn="l"/>
            <a:endParaRPr lang="pl-PL"/>
          </a:p>
        </p:txBody>
      </p:sp>
    </p:spTree>
    <p:extLst>
      <p:ext uri="{BB962C8B-B14F-4D97-AF65-F5344CB8AC3E}">
        <p14:creationId xmlns:p14="http://schemas.microsoft.com/office/powerpoint/2010/main" val="2846257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934872" y="982272"/>
            <a:ext cx="3388419" cy="4560970"/>
          </a:xfrm>
        </p:spPr>
        <p:txBody>
          <a:bodyPr>
            <a:normAutofit/>
          </a:bodyPr>
          <a:lstStyle/>
          <a:p>
            <a:r>
              <a:rPr lang="pl-PL" sz="4000" dirty="0">
                <a:solidFill>
                  <a:srgbClr val="FFFFFF"/>
                </a:solidFill>
              </a:rPr>
              <a:t>Korzyści </a:t>
            </a:r>
            <a:br>
              <a:rPr lang="pl-PL" sz="4000" dirty="0">
                <a:solidFill>
                  <a:srgbClr val="FFFFFF"/>
                </a:solidFill>
              </a:rPr>
            </a:br>
            <a:r>
              <a:rPr lang="pl-PL" sz="4000" dirty="0">
                <a:solidFill>
                  <a:srgbClr val="FFFFFF"/>
                </a:solidFill>
              </a:rPr>
              <a:t>z rzucenia palenia</a:t>
            </a:r>
            <a:br>
              <a:rPr lang="pl-PL" sz="4000" b="1" dirty="0">
                <a:solidFill>
                  <a:srgbClr val="FFFFFF"/>
                </a:solidFill>
              </a:rPr>
            </a:br>
            <a:endParaRPr lang="pl-PL" sz="4000" dirty="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p:cNvSpPr>
            <a:spLocks noGrp="1"/>
          </p:cNvSpPr>
          <p:nvPr>
            <p:ph idx="1"/>
          </p:nvPr>
        </p:nvSpPr>
        <p:spPr>
          <a:xfrm>
            <a:off x="4816933" y="1719618"/>
            <a:ext cx="6655597" cy="4798140"/>
          </a:xfrm>
        </p:spPr>
        <p:txBody>
          <a:bodyPr anchor="ctr">
            <a:normAutofit/>
          </a:bodyPr>
          <a:lstStyle/>
          <a:p>
            <a:pPr lvl="0"/>
            <a:r>
              <a:rPr lang="pl-PL" sz="2000" b="1" dirty="0">
                <a:solidFill>
                  <a:srgbClr val="FEFFFF"/>
                </a:solidFill>
              </a:rPr>
              <a:t>W ciągu 20 minut</a:t>
            </a:r>
            <a:r>
              <a:rPr lang="pl-PL" sz="2000" dirty="0">
                <a:solidFill>
                  <a:srgbClr val="FEFFFF"/>
                </a:solidFill>
              </a:rPr>
              <a:t> po odstawieniu nikotyny do normy wraca ciśnienie krwi i stabilizuje się puls.</a:t>
            </a:r>
          </a:p>
          <a:p>
            <a:pPr lvl="0"/>
            <a:r>
              <a:rPr lang="pl-PL" sz="2000" b="1" dirty="0">
                <a:solidFill>
                  <a:srgbClr val="FEFFFF"/>
                </a:solidFill>
              </a:rPr>
              <a:t>W ciągu 8 godzin</a:t>
            </a:r>
            <a:r>
              <a:rPr lang="pl-PL" sz="2000" dirty="0">
                <a:solidFill>
                  <a:srgbClr val="FEFFFF"/>
                </a:solidFill>
              </a:rPr>
              <a:t> od wypalenia ostatniego papierosa wyrównuje się poziom tlenu w organizmie.</a:t>
            </a:r>
          </a:p>
          <a:p>
            <a:pPr lvl="0"/>
            <a:r>
              <a:rPr lang="pl-PL" sz="2000" b="1" dirty="0">
                <a:solidFill>
                  <a:srgbClr val="FEFFFF"/>
                </a:solidFill>
              </a:rPr>
              <a:t>W ciągu doby</a:t>
            </a:r>
            <a:r>
              <a:rPr lang="pl-PL" sz="2000" dirty="0">
                <a:solidFill>
                  <a:srgbClr val="FEFFFF"/>
                </a:solidFill>
              </a:rPr>
              <a:t> maleje możliwość doznania ataku serca.</a:t>
            </a:r>
          </a:p>
          <a:p>
            <a:pPr lvl="0"/>
            <a:r>
              <a:rPr lang="pl-PL" sz="2000" b="1" dirty="0">
                <a:solidFill>
                  <a:srgbClr val="FEFFFF"/>
                </a:solidFill>
              </a:rPr>
              <a:t>W ciągu 48 godzin</a:t>
            </a:r>
            <a:r>
              <a:rPr lang="pl-PL" sz="2000" dirty="0">
                <a:solidFill>
                  <a:srgbClr val="FEFFFF"/>
                </a:solidFill>
              </a:rPr>
              <a:t> rozpoczyna się regeneracja końcówek nerwów, poprawia się smak i węch.</a:t>
            </a:r>
          </a:p>
          <a:p>
            <a:pPr lvl="0"/>
            <a:r>
              <a:rPr lang="pl-PL" sz="2000" b="1" dirty="0">
                <a:solidFill>
                  <a:srgbClr val="FEFFFF"/>
                </a:solidFill>
              </a:rPr>
              <a:t>W okresie 2 tygodni - 3 miesięcy</a:t>
            </a:r>
            <a:r>
              <a:rPr lang="pl-PL" sz="2000" dirty="0">
                <a:solidFill>
                  <a:srgbClr val="FEFFFF"/>
                </a:solidFill>
              </a:rPr>
              <a:t> abstynencji znacznie poprawia się krążenie krwi, a wydolność płuc wzrasta o 30 proc.</a:t>
            </a:r>
          </a:p>
          <a:p>
            <a:pPr lvl="0"/>
            <a:r>
              <a:rPr lang="pl-PL" sz="2000" b="1" dirty="0">
                <a:solidFill>
                  <a:srgbClr val="FEFFFF"/>
                </a:solidFill>
              </a:rPr>
              <a:t>Po roku</a:t>
            </a:r>
            <a:r>
              <a:rPr lang="pl-PL" sz="2000" dirty="0">
                <a:solidFill>
                  <a:srgbClr val="FEFFFF"/>
                </a:solidFill>
              </a:rPr>
              <a:t> o połowę maleje ryzyko zachorowania na chorobę wieńcową.</a:t>
            </a:r>
          </a:p>
          <a:p>
            <a:pPr lvl="0"/>
            <a:r>
              <a:rPr lang="pl-PL" sz="2000" b="1" dirty="0">
                <a:solidFill>
                  <a:srgbClr val="FEFFFF"/>
                </a:solidFill>
              </a:rPr>
              <a:t>Po 5 latach</a:t>
            </a:r>
            <a:r>
              <a:rPr lang="pl-PL" sz="2000" dirty="0">
                <a:solidFill>
                  <a:srgbClr val="FEFFFF"/>
                </a:solidFill>
              </a:rPr>
              <a:t> znacznie maleje możliwość zachorowania na raka płuc oraz nowotwory rozwijające się w jamie ustnej.</a:t>
            </a:r>
          </a:p>
          <a:p>
            <a:endParaRPr lang="pl-PL" sz="2000" dirty="0">
              <a:solidFill>
                <a:srgbClr val="FEFFFF"/>
              </a:solidFill>
            </a:endParaRPr>
          </a:p>
        </p:txBody>
      </p:sp>
    </p:spTree>
    <p:extLst>
      <p:ext uri="{BB962C8B-B14F-4D97-AF65-F5344CB8AC3E}">
        <p14:creationId xmlns:p14="http://schemas.microsoft.com/office/powerpoint/2010/main" val="33144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ytuł 1">
            <a:extLst>
              <a:ext uri="{FF2B5EF4-FFF2-40B4-BE49-F238E27FC236}">
                <a16:creationId xmlns:a16="http://schemas.microsoft.com/office/drawing/2014/main" id="{084BE37F-8079-4396-8D63-D2003F43297C}"/>
              </a:ext>
            </a:extLst>
          </p:cNvPr>
          <p:cNvSpPr>
            <a:spLocks noGrp="1"/>
          </p:cNvSpPr>
          <p:nvPr>
            <p:ph type="ctrTitle"/>
          </p:nvPr>
        </p:nvSpPr>
        <p:spPr>
          <a:xfrm>
            <a:off x="1870997" y="1607809"/>
            <a:ext cx="9236026" cy="2876680"/>
          </a:xfrm>
        </p:spPr>
        <p:txBody>
          <a:bodyPr anchor="b">
            <a:normAutofit/>
          </a:bodyPr>
          <a:lstStyle/>
          <a:p>
            <a:pPr algn="l"/>
            <a:r>
              <a:rPr lang="pl-PL" sz="6600">
                <a:solidFill>
                  <a:srgbClr val="FFFFFF"/>
                </a:solidFill>
              </a:rPr>
              <a:t>Zdrowotne skutki palenia papierosów</a:t>
            </a:r>
          </a:p>
        </p:txBody>
      </p:sp>
      <p:sp>
        <p:nvSpPr>
          <p:cNvPr id="3" name="Podtytuł 2">
            <a:extLst>
              <a:ext uri="{FF2B5EF4-FFF2-40B4-BE49-F238E27FC236}">
                <a16:creationId xmlns:a16="http://schemas.microsoft.com/office/drawing/2014/main" id="{497C9072-326F-4308-9221-0235092E6622}"/>
              </a:ext>
            </a:extLst>
          </p:cNvPr>
          <p:cNvSpPr>
            <a:spLocks noGrp="1"/>
          </p:cNvSpPr>
          <p:nvPr>
            <p:ph type="subTitle" idx="1"/>
          </p:nvPr>
        </p:nvSpPr>
        <p:spPr>
          <a:xfrm>
            <a:off x="1987499" y="4810308"/>
            <a:ext cx="9003022" cy="1076551"/>
          </a:xfrm>
        </p:spPr>
        <p:txBody>
          <a:bodyPr>
            <a:normAutofit/>
          </a:bodyPr>
          <a:lstStyle/>
          <a:p>
            <a:pPr algn="l"/>
            <a:endParaRPr lang="pl-PL"/>
          </a:p>
        </p:txBody>
      </p:sp>
    </p:spTree>
    <p:extLst>
      <p:ext uri="{BB962C8B-B14F-4D97-AF65-F5344CB8AC3E}">
        <p14:creationId xmlns:p14="http://schemas.microsoft.com/office/powerpoint/2010/main" val="4285732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ytuł 1">
            <a:extLst>
              <a:ext uri="{FF2B5EF4-FFF2-40B4-BE49-F238E27FC236}">
                <a16:creationId xmlns:a16="http://schemas.microsoft.com/office/drawing/2014/main" id="{EB4019FE-D952-490E-A6CD-A1A1113CF498}"/>
              </a:ext>
            </a:extLst>
          </p:cNvPr>
          <p:cNvSpPr>
            <a:spLocks noGrp="1"/>
          </p:cNvSpPr>
          <p:nvPr>
            <p:ph type="ctrTitle"/>
          </p:nvPr>
        </p:nvSpPr>
        <p:spPr>
          <a:xfrm>
            <a:off x="1870997" y="1607809"/>
            <a:ext cx="9236026" cy="2876680"/>
          </a:xfrm>
        </p:spPr>
        <p:txBody>
          <a:bodyPr anchor="b">
            <a:normAutofit/>
          </a:bodyPr>
          <a:lstStyle/>
          <a:p>
            <a:pPr algn="l"/>
            <a:r>
              <a:rPr lang="pl-PL" sz="6600" dirty="0">
                <a:solidFill>
                  <a:srgbClr val="FFFFFF"/>
                </a:solidFill>
              </a:rPr>
              <a:t>Korzyści ekonomiczne wynikające z rzucenia palenia </a:t>
            </a:r>
          </a:p>
        </p:txBody>
      </p:sp>
      <p:sp>
        <p:nvSpPr>
          <p:cNvPr id="3" name="Podtytuł 2">
            <a:extLst>
              <a:ext uri="{FF2B5EF4-FFF2-40B4-BE49-F238E27FC236}">
                <a16:creationId xmlns:a16="http://schemas.microsoft.com/office/drawing/2014/main" id="{C3F77E74-C6E0-439A-BB50-BED6E40A4D1F}"/>
              </a:ext>
            </a:extLst>
          </p:cNvPr>
          <p:cNvSpPr>
            <a:spLocks noGrp="1"/>
          </p:cNvSpPr>
          <p:nvPr>
            <p:ph type="subTitle" idx="1"/>
          </p:nvPr>
        </p:nvSpPr>
        <p:spPr>
          <a:xfrm>
            <a:off x="1987499" y="4810308"/>
            <a:ext cx="9003022" cy="1076551"/>
          </a:xfrm>
        </p:spPr>
        <p:txBody>
          <a:bodyPr>
            <a:normAutofit/>
          </a:bodyPr>
          <a:lstStyle/>
          <a:p>
            <a:pPr algn="l"/>
            <a:endParaRPr lang="pl-PL"/>
          </a:p>
        </p:txBody>
      </p:sp>
    </p:spTree>
    <p:extLst>
      <p:ext uri="{BB962C8B-B14F-4D97-AF65-F5344CB8AC3E}">
        <p14:creationId xmlns:p14="http://schemas.microsoft.com/office/powerpoint/2010/main" val="1118947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934872" y="982272"/>
            <a:ext cx="3388419" cy="4560970"/>
          </a:xfrm>
        </p:spPr>
        <p:txBody>
          <a:bodyPr>
            <a:normAutofit/>
          </a:bodyPr>
          <a:lstStyle/>
          <a:p>
            <a:r>
              <a:rPr lang="pl-PL" sz="4000">
                <a:solidFill>
                  <a:srgbClr val="FFFFFF"/>
                </a:solidFill>
              </a:rPr>
              <a:t>Pomyśl, ile tracisz paląc papierosy!</a:t>
            </a:r>
            <a:br>
              <a:rPr lang="pl-PL" sz="4000" b="1">
                <a:solidFill>
                  <a:srgbClr val="FFFFFF"/>
                </a:solidFill>
              </a:rPr>
            </a:br>
            <a:endParaRPr lang="pl-PL" sz="400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p:cNvSpPr>
            <a:spLocks noGrp="1"/>
          </p:cNvSpPr>
          <p:nvPr>
            <p:ph idx="1"/>
          </p:nvPr>
        </p:nvSpPr>
        <p:spPr>
          <a:xfrm>
            <a:off x="4934934" y="1352302"/>
            <a:ext cx="6622445" cy="5176089"/>
          </a:xfrm>
        </p:spPr>
        <p:txBody>
          <a:bodyPr anchor="ctr">
            <a:normAutofit fontScale="92500" lnSpcReduction="10000"/>
          </a:bodyPr>
          <a:lstStyle/>
          <a:p>
            <a:pPr marL="0" indent="0">
              <a:buNone/>
            </a:pPr>
            <a:r>
              <a:rPr lang="pl-PL" sz="2400" dirty="0">
                <a:solidFill>
                  <a:srgbClr val="FEFFFF"/>
                </a:solidFill>
              </a:rPr>
              <a:t>Przyjmijmy, że paczka papierosów kosztuje 10 zł. Paląc paczkę dziennie tracisz:</a:t>
            </a:r>
          </a:p>
          <a:p>
            <a:pPr lvl="0"/>
            <a:r>
              <a:rPr lang="pl-PL" sz="2400" b="1" dirty="0">
                <a:solidFill>
                  <a:srgbClr val="FEFFFF"/>
                </a:solidFill>
              </a:rPr>
              <a:t>miesięcznie</a:t>
            </a:r>
            <a:r>
              <a:rPr lang="pl-PL" sz="2400" dirty="0">
                <a:solidFill>
                  <a:srgbClr val="FEFFFF"/>
                </a:solidFill>
              </a:rPr>
              <a:t> - </a:t>
            </a:r>
            <a:r>
              <a:rPr lang="pl-PL" sz="2400" b="1" dirty="0">
                <a:solidFill>
                  <a:srgbClr val="FEFFFF"/>
                </a:solidFill>
              </a:rPr>
              <a:t>300 zł</a:t>
            </a:r>
            <a:r>
              <a:rPr lang="pl-PL" sz="2400" dirty="0">
                <a:solidFill>
                  <a:srgbClr val="FEFFFF"/>
                </a:solidFill>
              </a:rPr>
              <a:t> – tyle, kosztują eleganckie buty.</a:t>
            </a:r>
          </a:p>
          <a:p>
            <a:pPr lvl="0"/>
            <a:r>
              <a:rPr lang="pl-PL" sz="2400" b="1" dirty="0">
                <a:solidFill>
                  <a:srgbClr val="FEFFFF"/>
                </a:solidFill>
              </a:rPr>
              <a:t>w ciągu pół roku</a:t>
            </a:r>
            <a:r>
              <a:rPr lang="pl-PL" sz="2400" dirty="0">
                <a:solidFill>
                  <a:srgbClr val="FEFFFF"/>
                </a:solidFill>
              </a:rPr>
              <a:t> – </a:t>
            </a:r>
            <a:r>
              <a:rPr lang="pl-PL" sz="2400" b="1" dirty="0">
                <a:solidFill>
                  <a:srgbClr val="FEFFFF"/>
                </a:solidFill>
              </a:rPr>
              <a:t>1800 zł</a:t>
            </a:r>
            <a:r>
              <a:rPr lang="pl-PL" sz="2400" dirty="0">
                <a:solidFill>
                  <a:srgbClr val="FEFFFF"/>
                </a:solidFill>
              </a:rPr>
              <a:t> – tyle, co dobry kurs językowy,</a:t>
            </a:r>
          </a:p>
          <a:p>
            <a:pPr lvl="0"/>
            <a:r>
              <a:rPr lang="pl-PL" sz="2400" b="1" dirty="0">
                <a:solidFill>
                  <a:srgbClr val="FEFFFF"/>
                </a:solidFill>
              </a:rPr>
              <a:t>w ciągu roku</a:t>
            </a:r>
            <a:r>
              <a:rPr lang="pl-PL" sz="2400" dirty="0">
                <a:solidFill>
                  <a:srgbClr val="FEFFFF"/>
                </a:solidFill>
              </a:rPr>
              <a:t> - </a:t>
            </a:r>
            <a:r>
              <a:rPr lang="pl-PL" sz="2400" b="1" dirty="0">
                <a:solidFill>
                  <a:srgbClr val="FEFFFF"/>
                </a:solidFill>
              </a:rPr>
              <a:t>3600 zł</a:t>
            </a:r>
            <a:r>
              <a:rPr lang="pl-PL" sz="2400" dirty="0">
                <a:solidFill>
                  <a:srgbClr val="FEFFFF"/>
                </a:solidFill>
              </a:rPr>
              <a:t> – tyle, co atrakcyjne wczasy zagraniczne,</a:t>
            </a:r>
          </a:p>
          <a:p>
            <a:pPr lvl="0"/>
            <a:r>
              <a:rPr lang="pl-PL" sz="2400" b="1" dirty="0">
                <a:solidFill>
                  <a:srgbClr val="FEFFFF"/>
                </a:solidFill>
              </a:rPr>
              <a:t>po 2 latach</a:t>
            </a:r>
            <a:r>
              <a:rPr lang="pl-PL" sz="2400" dirty="0">
                <a:solidFill>
                  <a:srgbClr val="FEFFFF"/>
                </a:solidFill>
              </a:rPr>
              <a:t> – </a:t>
            </a:r>
            <a:r>
              <a:rPr lang="pl-PL" sz="2400" b="1" dirty="0">
                <a:solidFill>
                  <a:srgbClr val="FEFFFF"/>
                </a:solidFill>
              </a:rPr>
              <a:t>7200 zł</a:t>
            </a:r>
            <a:r>
              <a:rPr lang="pl-PL" sz="2400" dirty="0">
                <a:solidFill>
                  <a:srgbClr val="FEFFFF"/>
                </a:solidFill>
              </a:rPr>
              <a:t> – tyle, co wyposażenie kuchni w sprzęt AGD,</a:t>
            </a:r>
          </a:p>
          <a:p>
            <a:pPr lvl="0"/>
            <a:r>
              <a:rPr lang="pl-PL" sz="2400" b="1" dirty="0">
                <a:solidFill>
                  <a:srgbClr val="FEFFFF"/>
                </a:solidFill>
              </a:rPr>
              <a:t>po 3 latach</a:t>
            </a:r>
            <a:r>
              <a:rPr lang="pl-PL" sz="2400" dirty="0">
                <a:solidFill>
                  <a:srgbClr val="FEFFFF"/>
                </a:solidFill>
              </a:rPr>
              <a:t> – </a:t>
            </a:r>
            <a:r>
              <a:rPr lang="pl-PL" sz="2400" b="1" dirty="0">
                <a:solidFill>
                  <a:srgbClr val="FEFFFF"/>
                </a:solidFill>
              </a:rPr>
              <a:t>10800 zł</a:t>
            </a:r>
            <a:r>
              <a:rPr lang="pl-PL" sz="2400" dirty="0">
                <a:solidFill>
                  <a:srgbClr val="FEFFFF"/>
                </a:solidFill>
              </a:rPr>
              <a:t> – tyle, co nowe meble do kuchni,</a:t>
            </a:r>
          </a:p>
          <a:p>
            <a:pPr lvl="0"/>
            <a:r>
              <a:rPr lang="pl-PL" sz="2400" b="1" dirty="0">
                <a:solidFill>
                  <a:srgbClr val="FEFFFF"/>
                </a:solidFill>
              </a:rPr>
              <a:t>po 5 latach</a:t>
            </a:r>
            <a:r>
              <a:rPr lang="pl-PL" sz="2400" dirty="0">
                <a:solidFill>
                  <a:srgbClr val="FEFFFF"/>
                </a:solidFill>
              </a:rPr>
              <a:t> - </a:t>
            </a:r>
            <a:r>
              <a:rPr lang="pl-PL" sz="2400" b="1" dirty="0">
                <a:solidFill>
                  <a:srgbClr val="FEFFFF"/>
                </a:solidFill>
              </a:rPr>
              <a:t>18000 zł</a:t>
            </a:r>
            <a:r>
              <a:rPr lang="pl-PL" sz="2400" dirty="0">
                <a:solidFill>
                  <a:srgbClr val="FEFFFF"/>
                </a:solidFill>
              </a:rPr>
              <a:t> – tyle, co luksusowe futro,</a:t>
            </a:r>
          </a:p>
          <a:p>
            <a:pPr lvl="0"/>
            <a:r>
              <a:rPr lang="pl-PL" sz="2400" b="1" dirty="0">
                <a:solidFill>
                  <a:srgbClr val="FEFFFF"/>
                </a:solidFill>
              </a:rPr>
              <a:t>po 10 latach</a:t>
            </a:r>
            <a:r>
              <a:rPr lang="pl-PL" sz="2400" dirty="0">
                <a:solidFill>
                  <a:srgbClr val="FEFFFF"/>
                </a:solidFill>
              </a:rPr>
              <a:t> – </a:t>
            </a:r>
            <a:r>
              <a:rPr lang="pl-PL" sz="2400" b="1" dirty="0">
                <a:solidFill>
                  <a:srgbClr val="FEFFFF"/>
                </a:solidFill>
              </a:rPr>
              <a:t>36000 zł</a:t>
            </a:r>
            <a:r>
              <a:rPr lang="pl-PL" sz="2400" dirty="0">
                <a:solidFill>
                  <a:srgbClr val="FEFFFF"/>
                </a:solidFill>
              </a:rPr>
              <a:t> – tyle, co samochód miejski lub domek letniskowy.</a:t>
            </a:r>
          </a:p>
          <a:p>
            <a:endParaRPr lang="pl-PL" sz="2400" dirty="0">
              <a:solidFill>
                <a:srgbClr val="FEFFFF"/>
              </a:solidFill>
            </a:endParaRPr>
          </a:p>
        </p:txBody>
      </p:sp>
    </p:spTree>
    <p:extLst>
      <p:ext uri="{BB962C8B-B14F-4D97-AF65-F5344CB8AC3E}">
        <p14:creationId xmlns:p14="http://schemas.microsoft.com/office/powerpoint/2010/main" val="2385556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ytuł 1">
            <a:extLst>
              <a:ext uri="{FF2B5EF4-FFF2-40B4-BE49-F238E27FC236}">
                <a16:creationId xmlns:a16="http://schemas.microsoft.com/office/drawing/2014/main" id="{B64983CF-8280-493A-BE9A-703074047425}"/>
              </a:ext>
            </a:extLst>
          </p:cNvPr>
          <p:cNvSpPr>
            <a:spLocks noGrp="1"/>
          </p:cNvSpPr>
          <p:nvPr>
            <p:ph type="title"/>
          </p:nvPr>
        </p:nvSpPr>
        <p:spPr>
          <a:xfrm>
            <a:off x="958506" y="800392"/>
            <a:ext cx="10264697" cy="1212102"/>
          </a:xfrm>
        </p:spPr>
        <p:txBody>
          <a:bodyPr>
            <a:normAutofit/>
          </a:bodyPr>
          <a:lstStyle/>
          <a:p>
            <a:r>
              <a:rPr lang="pl-PL" sz="4000" b="1">
                <a:solidFill>
                  <a:srgbClr val="FFFFFF"/>
                </a:solidFill>
                <a:effectLst/>
                <a:latin typeface="Calibri" panose="020F0502020204030204" pitchFamily="34" charset="0"/>
                <a:ea typeface="Times New Roman" panose="02020603050405020304" pitchFamily="18" charset="0"/>
              </a:rPr>
              <a:t>Rzucanie palenia - co musisz zrobić?</a:t>
            </a:r>
            <a:br>
              <a:rPr lang="pl-PL" sz="4000" b="1">
                <a:solidFill>
                  <a:srgbClr val="FFFFFF"/>
                </a:solidFill>
                <a:effectLst/>
                <a:latin typeface="Times New Roman" panose="02020603050405020304" pitchFamily="18" charset="0"/>
                <a:ea typeface="Times New Roman" panose="02020603050405020304" pitchFamily="18" charset="0"/>
              </a:rPr>
            </a:br>
            <a:endParaRPr lang="pl-PL" sz="4000">
              <a:solidFill>
                <a:srgbClr val="FFFFFF"/>
              </a:solidFill>
            </a:endParaRPr>
          </a:p>
        </p:txBody>
      </p:sp>
      <p:sp>
        <p:nvSpPr>
          <p:cNvPr id="3" name="Symbol zastępczy zawartości 2">
            <a:extLst>
              <a:ext uri="{FF2B5EF4-FFF2-40B4-BE49-F238E27FC236}">
                <a16:creationId xmlns:a16="http://schemas.microsoft.com/office/drawing/2014/main" id="{D3C50768-F78E-4777-A600-D5549F60E06A}"/>
              </a:ext>
            </a:extLst>
          </p:cNvPr>
          <p:cNvSpPr>
            <a:spLocks noGrp="1"/>
          </p:cNvSpPr>
          <p:nvPr>
            <p:ph idx="1"/>
          </p:nvPr>
        </p:nvSpPr>
        <p:spPr>
          <a:xfrm>
            <a:off x="1367624" y="2490436"/>
            <a:ext cx="9708995" cy="3567173"/>
          </a:xfrm>
        </p:spPr>
        <p:txBody>
          <a:bodyPr anchor="ctr">
            <a:normAutofit/>
          </a:bodyPr>
          <a:lstStyle/>
          <a:p>
            <a:pPr marL="342900" lvl="0" indent="-342900">
              <a:buFont typeface="Symbol" panose="05050102010706020507" pitchFamily="18" charset="2"/>
              <a:buChar char=""/>
            </a:pPr>
            <a:r>
              <a:rPr lang="pl-PL" sz="3200" dirty="0">
                <a:effectLst/>
                <a:latin typeface="Calibri" panose="020F0502020204030204" pitchFamily="34" charset="0"/>
                <a:ea typeface="Calibri" panose="020F0502020204030204" pitchFamily="34" charset="0"/>
                <a:cs typeface="Times New Roman" panose="02020603050405020304" pitchFamily="18" charset="0"/>
              </a:rPr>
              <a:t>Podejmij nieodwołalną decyzję i uzasadnij ją na swój użytek. Wylicz powody, najlepiej wypisz na kartce. Jeśli one Cię nie przekonują, odłóż decyzję. Dopóki nie nabierzesz pewności, że tego chcesz mimo czekających Cię wyrzeczeń, nie uda Ci się.</a:t>
            </a:r>
          </a:p>
          <a:p>
            <a:pPr marL="342900" lvl="0" indent="-342900">
              <a:buFont typeface="Symbol" panose="05050102010706020507" pitchFamily="18" charset="2"/>
              <a:buChar char=""/>
            </a:pPr>
            <a:r>
              <a:rPr lang="pl-PL" sz="3200" dirty="0">
                <a:effectLst/>
                <a:latin typeface="Calibri" panose="020F0502020204030204" pitchFamily="34" charset="0"/>
                <a:ea typeface="Calibri" panose="020F0502020204030204" pitchFamily="34" charset="0"/>
                <a:cs typeface="Times New Roman" panose="02020603050405020304" pitchFamily="18" charset="0"/>
              </a:rPr>
              <a:t>Wyznacz sobie termin i umów się ze sobą.</a:t>
            </a:r>
          </a:p>
          <a:p>
            <a:pPr marL="342900" lvl="0" indent="-342900">
              <a:spcAft>
                <a:spcPts val="800"/>
              </a:spcAft>
              <a:buFont typeface="Symbol" panose="05050102010706020507" pitchFamily="18" charset="2"/>
              <a:buChar char=""/>
            </a:pPr>
            <a:r>
              <a:rPr lang="pl-PL" sz="3200" dirty="0">
                <a:effectLst/>
                <a:latin typeface="Calibri" panose="020F0502020204030204" pitchFamily="34" charset="0"/>
                <a:ea typeface="Calibri" panose="020F0502020204030204" pitchFamily="34" charset="0"/>
                <a:cs typeface="Times New Roman" panose="02020603050405020304" pitchFamily="18" charset="0"/>
              </a:rPr>
              <a:t>Dobrze się przygotuj.</a:t>
            </a:r>
          </a:p>
          <a:p>
            <a:endParaRPr lang="pl-PL" sz="3200" dirty="0"/>
          </a:p>
        </p:txBody>
      </p:sp>
    </p:spTree>
    <p:extLst>
      <p:ext uri="{BB962C8B-B14F-4D97-AF65-F5344CB8AC3E}">
        <p14:creationId xmlns:p14="http://schemas.microsoft.com/office/powerpoint/2010/main" val="2087451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Shape 3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39D3F80B-EA05-445A-904D-B396F91D8BD5}"/>
              </a:ext>
            </a:extLst>
          </p:cNvPr>
          <p:cNvSpPr>
            <a:spLocks noGrp="1"/>
          </p:cNvSpPr>
          <p:nvPr>
            <p:ph type="title"/>
          </p:nvPr>
        </p:nvSpPr>
        <p:spPr>
          <a:xfrm>
            <a:off x="934872" y="982272"/>
            <a:ext cx="3388419" cy="4560970"/>
          </a:xfrm>
        </p:spPr>
        <p:txBody>
          <a:bodyPr>
            <a:normAutofit/>
          </a:bodyPr>
          <a:lstStyle/>
          <a:p>
            <a:r>
              <a:rPr lang="pl-PL" sz="4000" b="1">
                <a:solidFill>
                  <a:srgbClr val="FFFFFF"/>
                </a:solidFill>
                <a:effectLst/>
                <a:latin typeface="Calibri" panose="020F0502020204030204" pitchFamily="34" charset="0"/>
                <a:ea typeface="Times New Roman" panose="02020603050405020304" pitchFamily="18" charset="0"/>
              </a:rPr>
              <a:t>Jak się przygotować do rzucenia palenia?</a:t>
            </a:r>
            <a:br>
              <a:rPr lang="pl-PL" sz="4000" b="1">
                <a:solidFill>
                  <a:srgbClr val="FFFFFF"/>
                </a:solidFill>
                <a:effectLst/>
                <a:latin typeface="Times New Roman" panose="02020603050405020304" pitchFamily="18" charset="0"/>
                <a:ea typeface="Times New Roman" panose="02020603050405020304" pitchFamily="18" charset="0"/>
              </a:rPr>
            </a:br>
            <a:endParaRPr lang="pl-PL" sz="4000">
              <a:solidFill>
                <a:srgbClr val="FFFFFF"/>
              </a:solidFill>
            </a:endParaRPr>
          </a:p>
        </p:txBody>
      </p:sp>
      <p:sp>
        <p:nvSpPr>
          <p:cNvPr id="3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a:extLst>
              <a:ext uri="{FF2B5EF4-FFF2-40B4-BE49-F238E27FC236}">
                <a16:creationId xmlns:a16="http://schemas.microsoft.com/office/drawing/2014/main" id="{79B5EAE0-196E-4B9E-A2B3-5F33EEC347AC}"/>
              </a:ext>
            </a:extLst>
          </p:cNvPr>
          <p:cNvSpPr>
            <a:spLocks noGrp="1"/>
          </p:cNvSpPr>
          <p:nvPr>
            <p:ph idx="1"/>
          </p:nvPr>
        </p:nvSpPr>
        <p:spPr>
          <a:xfrm>
            <a:off x="4809108" y="1606355"/>
            <a:ext cx="6655597" cy="5251645"/>
          </a:xfrm>
        </p:spPr>
        <p:txBody>
          <a:bodyPr anchor="ctr">
            <a:normAutofit/>
          </a:bodyPr>
          <a:lstStyle/>
          <a:p>
            <a:pPr marL="342900" lvl="0" indent="-342900">
              <a:buFont typeface="Symbol" panose="05050102010706020507" pitchFamily="18" charset="2"/>
              <a:buChar char=""/>
            </a:pPr>
            <a:r>
              <a:rPr lang="pl-PL" sz="20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W wyznaczonym terminie weź urlop i wyjedź, żeby uniknąć sytuacji, w których zwykle sięgasz po papierosa – związanych ze stresem, ludźmi i miejscami.</a:t>
            </a:r>
            <a:endParaRPr lang="pl-PL" sz="20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Zadbaj, by w czasie odwyku otaczali Cię niepalący. Będą Cię utwierdzać w postanowieniu i podtrzymywać psychicznie.</a:t>
            </a:r>
            <a:endParaRPr lang="pl-PL" sz="20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Możesz się poradzić lekarza, jak złagodzić głód nikotynowy.</a:t>
            </a:r>
            <a:endParaRPr lang="pl-PL" sz="20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Dużo pij, dużo się ruszaj na świeżym powietrzu (papierosy zwykle nie smakują na dworze, zwłaszcza gdy wieje wiatr).</a:t>
            </a:r>
            <a:endParaRPr lang="pl-PL" sz="20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pl-PL" sz="20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Dużo śpij.</a:t>
            </a:r>
            <a:endParaRPr lang="pl-PL" sz="20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Zgromadź wokół siebie wszystko, co może zastąpić papierosa i zawsze staraj się mieć czymś zajęte ręce.</a:t>
            </a:r>
            <a:endParaRPr lang="pl-PL" sz="20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pl-PL" sz="2000" dirty="0">
                <a:solidFill>
                  <a:srgbClr val="FEFFFF"/>
                </a:solidFill>
                <a:effectLst/>
                <a:latin typeface="Calibri" panose="020F0502020204030204" pitchFamily="34" charset="0"/>
                <a:ea typeface="Calibri" panose="020F0502020204030204" pitchFamily="34" charset="0"/>
                <a:cs typeface="Calibri" panose="020F0502020204030204" pitchFamily="34" charset="0"/>
              </a:rPr>
              <a:t>Powiedz o swojej decyzji rzucenia papierosów jak największej liczbie ludzi – będzie Ci wstyd okazać brak charakteru. Ale jeżeli się nie uda, trudno, za jakiś czas spróbuj ponownie.</a:t>
            </a:r>
            <a:endParaRPr lang="pl-PL" sz="2000" dirty="0">
              <a:solidFill>
                <a:srgbClr val="FE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pl-PL" sz="2000" dirty="0">
              <a:solidFill>
                <a:srgbClr val="FEFFFF"/>
              </a:solidFill>
            </a:endParaRPr>
          </a:p>
        </p:txBody>
      </p:sp>
    </p:spTree>
    <p:extLst>
      <p:ext uri="{BB962C8B-B14F-4D97-AF65-F5344CB8AC3E}">
        <p14:creationId xmlns:p14="http://schemas.microsoft.com/office/powerpoint/2010/main" val="1587983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ytuł 1">
            <a:extLst>
              <a:ext uri="{FF2B5EF4-FFF2-40B4-BE49-F238E27FC236}">
                <a16:creationId xmlns:a16="http://schemas.microsoft.com/office/drawing/2014/main" id="{141B774C-3063-4CFF-94E3-348712F9A69C}"/>
              </a:ext>
            </a:extLst>
          </p:cNvPr>
          <p:cNvSpPr>
            <a:spLocks noGrp="1"/>
          </p:cNvSpPr>
          <p:nvPr>
            <p:ph type="title"/>
          </p:nvPr>
        </p:nvSpPr>
        <p:spPr>
          <a:xfrm>
            <a:off x="958506" y="800392"/>
            <a:ext cx="10264697" cy="1212102"/>
          </a:xfrm>
        </p:spPr>
        <p:txBody>
          <a:bodyPr>
            <a:normAutofit/>
          </a:bodyPr>
          <a:lstStyle/>
          <a:p>
            <a:r>
              <a:rPr lang="pl-PL" sz="4000" b="1">
                <a:solidFill>
                  <a:srgbClr val="FFFFFF"/>
                </a:solidFill>
                <a:effectLst/>
                <a:latin typeface="Calibri" panose="020F0502020204030204" pitchFamily="34" charset="0"/>
                <a:ea typeface="Times New Roman" panose="02020603050405020304" pitchFamily="18" charset="0"/>
              </a:rPr>
              <a:t>Kiedy rzucasz palenie, unikaj:</a:t>
            </a:r>
            <a:br>
              <a:rPr lang="pl-PL" sz="4000">
                <a:solidFill>
                  <a:srgbClr val="FFFFFF"/>
                </a:solidFill>
                <a:effectLst/>
                <a:latin typeface="Times New Roman" panose="02020603050405020304" pitchFamily="18" charset="0"/>
                <a:ea typeface="Times New Roman" panose="02020603050405020304" pitchFamily="18" charset="0"/>
              </a:rPr>
            </a:br>
            <a:endParaRPr lang="pl-PL" sz="4000">
              <a:solidFill>
                <a:srgbClr val="FFFFFF"/>
              </a:solidFill>
            </a:endParaRPr>
          </a:p>
        </p:txBody>
      </p:sp>
      <p:sp>
        <p:nvSpPr>
          <p:cNvPr id="3" name="Symbol zastępczy zawartości 2">
            <a:extLst>
              <a:ext uri="{FF2B5EF4-FFF2-40B4-BE49-F238E27FC236}">
                <a16:creationId xmlns:a16="http://schemas.microsoft.com/office/drawing/2014/main" id="{9EE0F5DB-D87C-42CA-A319-55BC5ABA3142}"/>
              </a:ext>
            </a:extLst>
          </p:cNvPr>
          <p:cNvSpPr>
            <a:spLocks noGrp="1"/>
          </p:cNvSpPr>
          <p:nvPr>
            <p:ph idx="1"/>
          </p:nvPr>
        </p:nvSpPr>
        <p:spPr>
          <a:xfrm>
            <a:off x="1367624" y="2490436"/>
            <a:ext cx="9708995" cy="3567173"/>
          </a:xfrm>
        </p:spPr>
        <p:txBody>
          <a:bodyPr anchor="ctr">
            <a:normAutofit lnSpcReduction="10000"/>
          </a:bodyPr>
          <a:lstStyle/>
          <a:p>
            <a:pPr marL="342900" lvl="0" indent="-342900">
              <a:buFont typeface="Symbol" panose="05050102010706020507" pitchFamily="18" charset="2"/>
              <a:buChar char=""/>
            </a:pPr>
            <a:r>
              <a:rPr lang="pl-PL" sz="2400" dirty="0">
                <a:effectLst/>
                <a:latin typeface="Calibri" panose="020F0502020204030204" pitchFamily="34" charset="0"/>
                <a:ea typeface="Calibri" panose="020F0502020204030204" pitchFamily="34" charset="0"/>
                <a:cs typeface="Times New Roman" panose="02020603050405020304" pitchFamily="18" charset="0"/>
              </a:rPr>
              <a:t>znajomych palaczy (koniecznie! Wytłumacz im, że to tylko na początku, żeby wytrwać; potem zaczniesz ich unikać z innego powodu – będą śmierdzieć);</a:t>
            </a:r>
          </a:p>
          <a:p>
            <a:pPr marL="342900" lvl="0" indent="-342900">
              <a:buFont typeface="Symbol" panose="05050102010706020507" pitchFamily="18" charset="2"/>
              <a:buChar char=""/>
            </a:pPr>
            <a:r>
              <a:rPr lang="pl-PL" sz="2400" dirty="0">
                <a:effectLst/>
                <a:latin typeface="Calibri" panose="020F0502020204030204" pitchFamily="34" charset="0"/>
                <a:ea typeface="Calibri" panose="020F0502020204030204" pitchFamily="34" charset="0"/>
                <a:cs typeface="Times New Roman" panose="02020603050405020304" pitchFamily="18" charset="0"/>
              </a:rPr>
              <a:t>miejsc i okoliczności, w których się paliło;</a:t>
            </a:r>
          </a:p>
          <a:p>
            <a:pPr marL="342900" lvl="0" indent="-342900">
              <a:buFont typeface="Symbol" panose="05050102010706020507" pitchFamily="18" charset="2"/>
              <a:buChar char=""/>
            </a:pPr>
            <a:r>
              <a:rPr lang="pl-PL" sz="2400" dirty="0">
                <a:effectLst/>
                <a:latin typeface="Calibri" panose="020F0502020204030204" pitchFamily="34" charset="0"/>
                <a:ea typeface="Calibri" panose="020F0502020204030204" pitchFamily="34" charset="0"/>
                <a:cs typeface="Times New Roman" panose="02020603050405020304" pitchFamily="18" charset="0"/>
              </a:rPr>
              <a:t>picia alkoholu i kawy;</a:t>
            </a:r>
          </a:p>
          <a:p>
            <a:pPr marL="342900" lvl="0" indent="-342900">
              <a:buFont typeface="Symbol" panose="05050102010706020507" pitchFamily="18" charset="2"/>
              <a:buChar char=""/>
            </a:pPr>
            <a:r>
              <a:rPr lang="pl-PL" sz="2400" dirty="0">
                <a:effectLst/>
                <a:latin typeface="Calibri" panose="020F0502020204030204" pitchFamily="34" charset="0"/>
                <a:ea typeface="Calibri" panose="020F0502020204030204" pitchFamily="34" charset="0"/>
                <a:cs typeface="Times New Roman" panose="02020603050405020304" pitchFamily="18" charset="0"/>
              </a:rPr>
              <a:t>pogaduszek przez telefon (bo wtedy odruchowo, bezmyślnie sięgniesz po papierosa);</a:t>
            </a:r>
          </a:p>
          <a:p>
            <a:pPr marL="342900" lvl="0" indent="-342900">
              <a:buFont typeface="Symbol" panose="05050102010706020507" pitchFamily="18" charset="2"/>
              <a:buChar char=""/>
            </a:pPr>
            <a:r>
              <a:rPr lang="pl-PL" sz="2400" dirty="0">
                <a:effectLst/>
                <a:latin typeface="Calibri" panose="020F0502020204030204" pitchFamily="34" charset="0"/>
                <a:ea typeface="Calibri" panose="020F0502020204030204" pitchFamily="34" charset="0"/>
                <a:cs typeface="Times New Roman" panose="02020603050405020304" pitchFamily="18" charset="0"/>
              </a:rPr>
              <a:t>oglądania telewizji (jak wyżej);</a:t>
            </a:r>
          </a:p>
          <a:p>
            <a:pPr marL="342900" lvl="0" indent="-342900">
              <a:spcAft>
                <a:spcPts val="800"/>
              </a:spcAft>
              <a:buFont typeface="Symbol" panose="05050102010706020507" pitchFamily="18" charset="2"/>
              <a:buChar char=""/>
            </a:pPr>
            <a:r>
              <a:rPr lang="pl-PL" sz="2400" dirty="0">
                <a:effectLst/>
                <a:latin typeface="Calibri" panose="020F0502020204030204" pitchFamily="34" charset="0"/>
                <a:ea typeface="Calibri" panose="020F0502020204030204" pitchFamily="34" charset="0"/>
                <a:cs typeface="Times New Roman" panose="02020603050405020304" pitchFamily="18" charset="0"/>
              </a:rPr>
              <a:t>stresu, pośpiechu.</a:t>
            </a:r>
          </a:p>
          <a:p>
            <a:endParaRPr lang="pl-PL" sz="2400" dirty="0"/>
          </a:p>
        </p:txBody>
      </p:sp>
    </p:spTree>
    <p:extLst>
      <p:ext uri="{BB962C8B-B14F-4D97-AF65-F5344CB8AC3E}">
        <p14:creationId xmlns:p14="http://schemas.microsoft.com/office/powerpoint/2010/main" val="280792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D2309ECC-809E-448C-94DC-81CC1BF862DF}"/>
              </a:ext>
            </a:extLst>
          </p:cNvPr>
          <p:cNvPicPr>
            <a:picLocks noChangeAspect="1"/>
          </p:cNvPicPr>
          <p:nvPr/>
        </p:nvPicPr>
        <p:blipFill rotWithShape="1">
          <a:blip r:embed="rId2"/>
          <a:srcRect l="2703" r="4407" b="-1"/>
          <a:stretch/>
        </p:blipFill>
        <p:spPr>
          <a:xfrm>
            <a:off x="0" y="960961"/>
            <a:ext cx="12192000" cy="6857990"/>
          </a:xfrm>
          <a:prstGeom prst="rect">
            <a:avLst/>
          </a:prstGeom>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p:cNvSpPr>
            <a:spLocks noGrp="1"/>
          </p:cNvSpPr>
          <p:nvPr>
            <p:ph type="title"/>
          </p:nvPr>
        </p:nvSpPr>
        <p:spPr>
          <a:xfrm>
            <a:off x="709448" y="1913950"/>
            <a:ext cx="4204137" cy="1342754"/>
          </a:xfrm>
        </p:spPr>
        <p:txBody>
          <a:bodyPr>
            <a:normAutofit/>
          </a:bodyPr>
          <a:lstStyle/>
          <a:p>
            <a:pPr algn="ctr"/>
            <a:r>
              <a:rPr lang="pl-PL" sz="3600" b="1" dirty="0"/>
              <a:t>Astma oskrzelowa</a:t>
            </a:r>
            <a:br>
              <a:rPr lang="pl-PL" sz="3600" dirty="0"/>
            </a:br>
            <a:endParaRPr lang="pl-PL" sz="3600" dirty="0"/>
          </a:p>
        </p:txBody>
      </p:sp>
      <p:cxnSp>
        <p:nvCxnSpPr>
          <p:cNvPr id="16" name="Straight Connector 1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525516" y="3417573"/>
            <a:ext cx="4593021" cy="3748769"/>
          </a:xfrm>
        </p:spPr>
        <p:txBody>
          <a:bodyPr anchor="ctr">
            <a:normAutofit/>
          </a:bodyPr>
          <a:lstStyle/>
          <a:p>
            <a:r>
              <a:rPr lang="pl-PL" sz="2400" dirty="0"/>
              <a:t>Szkodliwe substancje zawarte w dymie tytoniowym mogą bezpośrednio działać na komórki błony śluzowej oskrzeli, prowadząc m.in. do rozwoju przewlekłego stanu zapalnego. Badania dowodzą, że palenie tytoniu zwiększa nawet o 30 proc. ryzyko wystąpienia astmy.</a:t>
            </a:r>
          </a:p>
          <a:p>
            <a:endParaRPr lang="pl-PL" sz="2400" dirty="0"/>
          </a:p>
        </p:txBody>
      </p:sp>
    </p:spTree>
    <p:extLst>
      <p:ext uri="{BB962C8B-B14F-4D97-AF65-F5344CB8AC3E}">
        <p14:creationId xmlns:p14="http://schemas.microsoft.com/office/powerpoint/2010/main" val="259004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F68575C6-902A-41B6-93CE-83207187F944}"/>
              </a:ext>
            </a:extLst>
          </p:cNvPr>
          <p:cNvPicPr>
            <a:picLocks noChangeAspect="1"/>
          </p:cNvPicPr>
          <p:nvPr/>
        </p:nvPicPr>
        <p:blipFill rotWithShape="1">
          <a:blip r:embed="rId2"/>
          <a:srcRect t="3400" b="12330"/>
          <a:stretch/>
        </p:blipFill>
        <p:spPr>
          <a:xfrm>
            <a:off x="-1" y="-53153"/>
            <a:ext cx="12192000" cy="6857990"/>
          </a:xfrm>
          <a:prstGeom prst="rect">
            <a:avLst/>
          </a:prstGeom>
        </p:spPr>
      </p:pic>
      <p:sp>
        <p:nvSpPr>
          <p:cNvPr id="2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p:cNvSpPr>
            <a:spLocks noGrp="1"/>
          </p:cNvSpPr>
          <p:nvPr>
            <p:ph type="title"/>
          </p:nvPr>
        </p:nvSpPr>
        <p:spPr>
          <a:xfrm>
            <a:off x="709448" y="1913950"/>
            <a:ext cx="4204137" cy="1342754"/>
          </a:xfrm>
        </p:spPr>
        <p:txBody>
          <a:bodyPr>
            <a:normAutofit/>
          </a:bodyPr>
          <a:lstStyle/>
          <a:p>
            <a:pPr algn="ctr"/>
            <a:r>
              <a:rPr lang="pl-PL" sz="3600" b="1" dirty="0"/>
              <a:t>Rozedma płuc</a:t>
            </a:r>
            <a:br>
              <a:rPr lang="pl-PL" sz="3600" dirty="0"/>
            </a:br>
            <a:endParaRPr lang="pl-PL" sz="3600" dirty="0"/>
          </a:p>
        </p:txBody>
      </p:sp>
      <p:cxnSp>
        <p:nvCxnSpPr>
          <p:cNvPr id="24" name="Straight Connector 2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525516" y="3417573"/>
            <a:ext cx="4971517" cy="3334101"/>
          </a:xfrm>
        </p:spPr>
        <p:txBody>
          <a:bodyPr anchor="ctr">
            <a:normAutofit/>
          </a:bodyPr>
          <a:lstStyle/>
          <a:p>
            <a:r>
              <a:rPr lang="pl-PL" sz="2400" dirty="0"/>
              <a:t>Kaszel palacza i przewlekły stan zapalny płuc likwidują pęcherzyki płucne odpowiedzialne za wymianę gazową w naszych płucach. Zmniejszenie powierzchni, na której dochodzi do wymiany dwutlenku węgla na tlen, prowadzi do narastających kłopotów z oddychaniem.</a:t>
            </a:r>
          </a:p>
          <a:p>
            <a:endParaRPr lang="pl-PL" sz="2400" dirty="0"/>
          </a:p>
        </p:txBody>
      </p:sp>
    </p:spTree>
    <p:extLst>
      <p:ext uri="{BB962C8B-B14F-4D97-AF65-F5344CB8AC3E}">
        <p14:creationId xmlns:p14="http://schemas.microsoft.com/office/powerpoint/2010/main" val="262189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4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Rectangle 5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ytuł 1"/>
          <p:cNvSpPr>
            <a:spLocks noGrp="1"/>
          </p:cNvSpPr>
          <p:nvPr>
            <p:ph type="title"/>
          </p:nvPr>
        </p:nvSpPr>
        <p:spPr>
          <a:xfrm>
            <a:off x="1047280" y="759805"/>
            <a:ext cx="10306520" cy="1325563"/>
          </a:xfrm>
        </p:spPr>
        <p:txBody>
          <a:bodyPr>
            <a:normAutofit/>
          </a:bodyPr>
          <a:lstStyle/>
          <a:p>
            <a:r>
              <a:rPr lang="pl-PL" sz="4000" b="1">
                <a:solidFill>
                  <a:srgbClr val="FFFFFF"/>
                </a:solidFill>
              </a:rPr>
              <a:t>POChP</a:t>
            </a:r>
            <a:br>
              <a:rPr lang="pl-PL" sz="4000">
                <a:solidFill>
                  <a:srgbClr val="FFFFFF"/>
                </a:solidFill>
              </a:rPr>
            </a:br>
            <a:endParaRPr lang="pl-PL" sz="4000">
              <a:solidFill>
                <a:srgbClr val="FFFFFF"/>
              </a:solidFill>
            </a:endParaRPr>
          </a:p>
        </p:txBody>
      </p:sp>
      <p:sp>
        <p:nvSpPr>
          <p:cNvPr id="3" name="Symbol zastępczy zawartości 2"/>
          <p:cNvSpPr>
            <a:spLocks noGrp="1"/>
          </p:cNvSpPr>
          <p:nvPr>
            <p:ph idx="1"/>
          </p:nvPr>
        </p:nvSpPr>
        <p:spPr>
          <a:xfrm>
            <a:off x="1424904" y="2209457"/>
            <a:ext cx="4053545" cy="4329565"/>
          </a:xfrm>
        </p:spPr>
        <p:txBody>
          <a:bodyPr>
            <a:normAutofit/>
          </a:bodyPr>
          <a:lstStyle/>
          <a:p>
            <a:r>
              <a:rPr lang="pl-PL" sz="2400" dirty="0"/>
              <a:t>przewlekła obturacyjna choroba płuc: szacuje się, że około 90 proc. przypadków tej choroby jest wynikiem palenia papierosów! Schorzenie rozwija się latami. </a:t>
            </a:r>
            <a:r>
              <a:rPr lang="pl-PL" sz="2400" dirty="0" err="1"/>
              <a:t>POChP</a:t>
            </a:r>
            <a:r>
              <a:rPr lang="pl-PL" sz="2400" dirty="0"/>
              <a:t> prowadzi do nieodwracalnego zniszczenia płuc, które w ostatnim etapie choroby uniemożliwia oddychanie i powoduje śmierć chorego.</a:t>
            </a:r>
          </a:p>
          <a:p>
            <a:endParaRPr lang="pl-PL" sz="2400" dirty="0"/>
          </a:p>
          <a:p>
            <a:endParaRPr lang="pl-PL" sz="2400" dirty="0"/>
          </a:p>
        </p:txBody>
      </p:sp>
      <p:pic>
        <p:nvPicPr>
          <p:cNvPr id="4" name="Obraz 3">
            <a:extLst>
              <a:ext uri="{FF2B5EF4-FFF2-40B4-BE49-F238E27FC236}">
                <a16:creationId xmlns:a16="http://schemas.microsoft.com/office/drawing/2014/main" id="{D2E453B8-92D0-48BD-A08A-7B08B76CC55D}"/>
              </a:ext>
            </a:extLst>
          </p:cNvPr>
          <p:cNvPicPr>
            <a:picLocks noChangeAspect="1"/>
          </p:cNvPicPr>
          <p:nvPr/>
        </p:nvPicPr>
        <p:blipFill rotWithShape="1">
          <a:blip r:embed="rId2"/>
          <a:srcRect t="28204" r="1" b="28204"/>
          <a:stretch/>
        </p:blipFill>
        <p:spPr>
          <a:xfrm>
            <a:off x="6098892" y="2492376"/>
            <a:ext cx="4802404" cy="3563372"/>
          </a:xfrm>
          <a:prstGeom prst="rect">
            <a:avLst/>
          </a:prstGeom>
        </p:spPr>
      </p:pic>
    </p:spTree>
    <p:extLst>
      <p:ext uri="{BB962C8B-B14F-4D97-AF65-F5344CB8AC3E}">
        <p14:creationId xmlns:p14="http://schemas.microsoft.com/office/powerpoint/2010/main" val="39348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22">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934872" y="982272"/>
            <a:ext cx="3388419" cy="4560970"/>
          </a:xfrm>
        </p:spPr>
        <p:txBody>
          <a:bodyPr>
            <a:normAutofit/>
          </a:bodyPr>
          <a:lstStyle/>
          <a:p>
            <a:r>
              <a:rPr lang="pl-PL" sz="4000" b="1">
                <a:solidFill>
                  <a:srgbClr val="FFFFFF"/>
                </a:solidFill>
              </a:rPr>
              <a:t>Przewlekłe zapalenie oskrzeli</a:t>
            </a:r>
            <a:br>
              <a:rPr lang="pl-PL" sz="4000">
                <a:solidFill>
                  <a:srgbClr val="FFFFFF"/>
                </a:solidFill>
              </a:rPr>
            </a:br>
            <a:endParaRPr lang="pl-PL" sz="4000">
              <a:solidFill>
                <a:srgbClr val="FFFFFF"/>
              </a:solidFill>
            </a:endParaRPr>
          </a:p>
        </p:txBody>
      </p:sp>
      <p:sp>
        <p:nvSpPr>
          <p:cNvPr id="25"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ymbol zastępczy zawartości 2"/>
          <p:cNvSpPr>
            <a:spLocks noGrp="1"/>
          </p:cNvSpPr>
          <p:nvPr>
            <p:ph idx="1"/>
          </p:nvPr>
        </p:nvSpPr>
        <p:spPr>
          <a:xfrm>
            <a:off x="5221862" y="1719618"/>
            <a:ext cx="5948831" cy="4334629"/>
          </a:xfrm>
        </p:spPr>
        <p:txBody>
          <a:bodyPr anchor="ctr">
            <a:normAutofit/>
          </a:bodyPr>
          <a:lstStyle/>
          <a:p>
            <a:r>
              <a:rPr lang="pl-PL" sz="3200" dirty="0">
                <a:solidFill>
                  <a:srgbClr val="FEFFFF"/>
                </a:solidFill>
              </a:rPr>
              <a:t>Związki zawarte w dymie tytoniowym bezustannie podrażniają nabłonek oskrzeli, prowadząc do stanów zapalnych.</a:t>
            </a:r>
          </a:p>
          <a:p>
            <a:endParaRPr lang="pl-PL" sz="3200" dirty="0">
              <a:solidFill>
                <a:srgbClr val="FEFFFF"/>
              </a:solidFill>
            </a:endParaRPr>
          </a:p>
        </p:txBody>
      </p:sp>
    </p:spTree>
    <p:extLst>
      <p:ext uri="{BB962C8B-B14F-4D97-AF65-F5344CB8AC3E}">
        <p14:creationId xmlns:p14="http://schemas.microsoft.com/office/powerpoint/2010/main" val="247600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B89E875F-85B7-431D-A693-DD91D74A541E}"/>
              </a:ext>
            </a:extLst>
          </p:cNvPr>
          <p:cNvPicPr>
            <a:picLocks noChangeAspect="1"/>
          </p:cNvPicPr>
          <p:nvPr/>
        </p:nvPicPr>
        <p:blipFill rotWithShape="1">
          <a:blip r:embed="rId2"/>
          <a:srcRect t="11775" b="6704"/>
          <a:stretch/>
        </p:blipFill>
        <p:spPr>
          <a:xfrm>
            <a:off x="-1" y="-53153"/>
            <a:ext cx="12192000" cy="6857990"/>
          </a:xfrm>
          <a:prstGeom prst="rect">
            <a:avLst/>
          </a:prstGeom>
        </p:spPr>
      </p:pic>
      <p:sp>
        <p:nvSpPr>
          <p:cNvPr id="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p:cNvSpPr>
            <a:spLocks noGrp="1"/>
          </p:cNvSpPr>
          <p:nvPr>
            <p:ph type="title"/>
          </p:nvPr>
        </p:nvSpPr>
        <p:spPr>
          <a:xfrm>
            <a:off x="709448" y="1913950"/>
            <a:ext cx="4204137" cy="1342754"/>
          </a:xfrm>
        </p:spPr>
        <p:txBody>
          <a:bodyPr>
            <a:normAutofit/>
          </a:bodyPr>
          <a:lstStyle/>
          <a:p>
            <a:pPr algn="ctr"/>
            <a:r>
              <a:rPr lang="pl-PL" sz="3600" b="1" dirty="0"/>
              <a:t>Cholesterol</a:t>
            </a:r>
            <a:br>
              <a:rPr lang="pl-PL" sz="3600" dirty="0"/>
            </a:br>
            <a:endParaRPr lang="pl-PL" sz="3600" dirty="0"/>
          </a:p>
        </p:txBody>
      </p:sp>
      <p:cxnSp>
        <p:nvCxnSpPr>
          <p:cNvPr id="18" name="Straight Connector 1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1120402" y="3792173"/>
            <a:ext cx="4204138" cy="2619839"/>
          </a:xfrm>
        </p:spPr>
        <p:txBody>
          <a:bodyPr anchor="ctr">
            <a:normAutofit/>
          </a:bodyPr>
          <a:lstStyle/>
          <a:p>
            <a:r>
              <a:rPr lang="pl-PL" dirty="0"/>
              <a:t>Palenie papierosów powoduje obniżenie dobrego cholesterolu HDL i zwiększa poziom złego cholesterolu LDL.</a:t>
            </a:r>
          </a:p>
          <a:p>
            <a:pPr marL="0" indent="0">
              <a:buNone/>
            </a:pPr>
            <a:endParaRPr lang="pl-PL" dirty="0"/>
          </a:p>
          <a:p>
            <a:endParaRPr lang="pl-PL" dirty="0"/>
          </a:p>
        </p:txBody>
      </p:sp>
    </p:spTree>
    <p:extLst>
      <p:ext uri="{BB962C8B-B14F-4D97-AF65-F5344CB8AC3E}">
        <p14:creationId xmlns:p14="http://schemas.microsoft.com/office/powerpoint/2010/main" val="6511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A36F3B99-703F-41E9-A044-133945C8E090}"/>
              </a:ext>
            </a:extLst>
          </p:cNvPr>
          <p:cNvPicPr>
            <a:picLocks noChangeAspect="1"/>
          </p:cNvPicPr>
          <p:nvPr/>
        </p:nvPicPr>
        <p:blipFill rotWithShape="1">
          <a:blip r:embed="rId2"/>
          <a:srcRect b="15730"/>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p:cNvSpPr>
            <a:spLocks noGrp="1"/>
          </p:cNvSpPr>
          <p:nvPr>
            <p:ph type="title"/>
          </p:nvPr>
        </p:nvSpPr>
        <p:spPr>
          <a:xfrm>
            <a:off x="709448" y="1913950"/>
            <a:ext cx="4204137" cy="1342754"/>
          </a:xfrm>
        </p:spPr>
        <p:txBody>
          <a:bodyPr>
            <a:normAutofit/>
          </a:bodyPr>
          <a:lstStyle/>
          <a:p>
            <a:pPr algn="ctr"/>
            <a:r>
              <a:rPr lang="pl-PL" sz="3600" b="1"/>
              <a:t>Żółte zęby</a:t>
            </a:r>
            <a:br>
              <a:rPr lang="pl-PL" sz="3600"/>
            </a:br>
            <a:endParaRPr lang="pl-PL" sz="360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82985" y="3434316"/>
            <a:ext cx="4843926" cy="3520860"/>
          </a:xfrm>
        </p:spPr>
        <p:txBody>
          <a:bodyPr anchor="ctr">
            <a:normAutofit/>
          </a:bodyPr>
          <a:lstStyle/>
          <a:p>
            <a:r>
              <a:rPr lang="pl-PL" sz="2000" dirty="0"/>
              <a:t>Zęby osoby palącej papierosy żółkną, a z czasem niemal brązowieją. Pojawiają się na nich ciemne przebarwienia. Zmiany w kolorze zębów są dostrzegalne już po roku regularnego palenia. Zęby żółkną, ponieważ zawarta w papierosach nikotyna i substancje smoliste (jak sama nazwa wskazuje) po prostu je barwią. Na początku jest to odwracalne, ale z czasem związki zawarte w dymie dosłownie wżerają się w zęby i farbują je na dobre.</a:t>
            </a:r>
          </a:p>
          <a:p>
            <a:endParaRPr lang="pl-PL" sz="2000" dirty="0"/>
          </a:p>
        </p:txBody>
      </p:sp>
    </p:spTree>
    <p:extLst>
      <p:ext uri="{BB962C8B-B14F-4D97-AF65-F5344CB8AC3E}">
        <p14:creationId xmlns:p14="http://schemas.microsoft.com/office/powerpoint/2010/main" val="330260401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22BE4BA8618764991DF34A917683F7C" ma:contentTypeVersion="2" ma:contentTypeDescription="Utwórz nowy dokument." ma:contentTypeScope="" ma:versionID="30793e778922307482351cdf9668d0ca">
  <xsd:schema xmlns:xsd="http://www.w3.org/2001/XMLSchema" xmlns:xs="http://www.w3.org/2001/XMLSchema" xmlns:p="http://schemas.microsoft.com/office/2006/metadata/properties" xmlns:ns2="feaa89bc-acea-4ec3-be15-6a7712a9109d" targetNamespace="http://schemas.microsoft.com/office/2006/metadata/properties" ma:root="true" ma:fieldsID="d065c081d8a7382da3b1d5e1f17b9179" ns2:_="">
    <xsd:import namespace="feaa89bc-acea-4ec3-be15-6a7712a9109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a89bc-acea-4ec3-be15-6a7712a910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ED121B-498B-4141-B336-5E5078460C6A}"/>
</file>

<file path=customXml/itemProps2.xml><?xml version="1.0" encoding="utf-8"?>
<ds:datastoreItem xmlns:ds="http://schemas.openxmlformats.org/officeDocument/2006/customXml" ds:itemID="{E4211744-6BCC-4655-97FF-AC969A6AAE5A}"/>
</file>

<file path=customXml/itemProps3.xml><?xml version="1.0" encoding="utf-8"?>
<ds:datastoreItem xmlns:ds="http://schemas.openxmlformats.org/officeDocument/2006/customXml" ds:itemID="{56F3C72C-17ED-499D-BB51-B875666798A4}"/>
</file>

<file path=docProps/app.xml><?xml version="1.0" encoding="utf-8"?>
<Properties xmlns="http://schemas.openxmlformats.org/officeDocument/2006/extended-properties" xmlns:vt="http://schemas.openxmlformats.org/officeDocument/2006/docPropsVTypes">
  <TotalTime>51</TotalTime>
  <Words>2066</Words>
  <Application>Microsoft Office PowerPoint</Application>
  <PresentationFormat>Panoramiczny</PresentationFormat>
  <Paragraphs>113</Paragraphs>
  <Slides>34</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34</vt:i4>
      </vt:variant>
    </vt:vector>
  </HeadingPairs>
  <TitlesOfParts>
    <vt:vector size="40" baseType="lpstr">
      <vt:lpstr>Arial</vt:lpstr>
      <vt:lpstr>Calibri</vt:lpstr>
      <vt:lpstr>Calibri Light</vt:lpstr>
      <vt:lpstr>Symbol</vt:lpstr>
      <vt:lpstr>Times New Roman</vt:lpstr>
      <vt:lpstr>Motyw pakietu Office</vt:lpstr>
      <vt:lpstr>Światowy Dzień Rzucania Palenia Tytoniu</vt:lpstr>
      <vt:lpstr>Statystyka o polskich palaczach </vt:lpstr>
      <vt:lpstr>Zdrowotne skutki palenia papierosów</vt:lpstr>
      <vt:lpstr>Astma oskrzelowa </vt:lpstr>
      <vt:lpstr>Rozedma płuc </vt:lpstr>
      <vt:lpstr>POChP </vt:lpstr>
      <vt:lpstr>Przewlekłe zapalenie oskrzeli </vt:lpstr>
      <vt:lpstr>Cholesterol </vt:lpstr>
      <vt:lpstr>Żółte zęby </vt:lpstr>
      <vt:lpstr>Choroby sercowo-naczyniowe </vt:lpstr>
      <vt:lpstr>Nadciśnienie </vt:lpstr>
      <vt:lpstr>Tętniak aorty </vt:lpstr>
      <vt:lpstr>Obniżona płodność </vt:lpstr>
      <vt:lpstr>Gruźlica </vt:lpstr>
      <vt:lpstr>Wrzody </vt:lpstr>
      <vt:lpstr>Choroby oczu </vt:lpstr>
      <vt:lpstr>Zaburzenia erekcji </vt:lpstr>
      <vt:lpstr>Zakrzepica żył </vt:lpstr>
      <vt:lpstr>Osteoporoza </vt:lpstr>
      <vt:lpstr>Bóle głowy i migreny </vt:lpstr>
      <vt:lpstr>Rak </vt:lpstr>
      <vt:lpstr>Paradontoza, próchnica  i choroby przyzębia </vt:lpstr>
      <vt:lpstr>Co to są  e-papierosy? </vt:lpstr>
      <vt:lpstr>Prezentacja programu PowerPoint</vt:lpstr>
      <vt:lpstr>Jak działają e-papierosy? </vt:lpstr>
      <vt:lpstr>Co znajduje się w aerozolu z e-papierosa? </vt:lpstr>
      <vt:lpstr>Co to jest JUUL?</vt:lpstr>
      <vt:lpstr>Korzyści zdrowotne wynikające z rzucenia palenia</vt:lpstr>
      <vt:lpstr>Korzyści  z rzucenia palenia </vt:lpstr>
      <vt:lpstr>Korzyści ekonomiczne wynikające z rzucenia palenia </vt:lpstr>
      <vt:lpstr>Pomyśl, ile tracisz paląc papierosy! </vt:lpstr>
      <vt:lpstr>Rzucanie palenia - co musisz zrobić? </vt:lpstr>
      <vt:lpstr>Jak się przygotować do rzucenia palenia? </vt:lpstr>
      <vt:lpstr>Kiedy rzucasz palenie, unikaj: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Światowy Dzień Rzucania Palenia Tytoniu</dc:title>
  <dc:creator>Agata Mądrawska</dc:creator>
  <cp:lastModifiedBy>Agata Mądrawska</cp:lastModifiedBy>
  <cp:revision>5</cp:revision>
  <dcterms:created xsi:type="dcterms:W3CDTF">2020-11-16T15:10:05Z</dcterms:created>
  <dcterms:modified xsi:type="dcterms:W3CDTF">2020-11-16T16:02:18Z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0x010100A22BE4BA8618764991DF34A917683F7C</vt:lpwstr>
  </property>
</Properties>
</file>