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66" r:id="rId2"/>
    <p:sldId id="265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7" r:id="rId12"/>
    <p:sldId id="268" r:id="rId13"/>
    <p:sldId id="269" r:id="rId14"/>
    <p:sldId id="264" r:id="rId15"/>
  </p:sldIdLst>
  <p:sldSz cx="10680700" cy="7556500"/>
  <p:notesSz cx="10680700" cy="75565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UFKVLR+Calibri" panose="020B0604020202020204" charset="0"/>
      <p:regular r:id="rId21"/>
    </p:embeddedFont>
    <p:embeddedFont>
      <p:font typeface="ISALAB+Calibri" panose="020B0604020202020204" charset="0"/>
      <p:regular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</p:embeddedFontLst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71095" autoAdjust="0"/>
  </p:normalViewPr>
  <p:slideViewPr>
    <p:cSldViewPr>
      <p:cViewPr varScale="1">
        <p:scale>
          <a:sx n="106" d="100"/>
          <a:sy n="106" d="100"/>
        </p:scale>
        <p:origin x="1116" y="204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2756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6049963" y="0"/>
            <a:ext cx="4627562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67EFE-7896-41BB-BD41-AC2856C4F2EE}" type="datetimeFigureOut">
              <a:rPr lang="sk-SK" smtClean="0"/>
              <a:t>20. 10. 2022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3536950" y="944563"/>
            <a:ext cx="3606800" cy="2551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1068388" y="3636963"/>
            <a:ext cx="8543925" cy="29749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7177088"/>
            <a:ext cx="462756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6049963" y="7177088"/>
            <a:ext cx="4627562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63BFF-E5CC-4220-A3C4-05BDB93BDB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823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 smtClean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63BFF-E5CC-4220-A3C4-05BDB93BDB6C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8273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85525" y="1617250"/>
            <a:ext cx="9499188" cy="276999"/>
          </a:xfrm>
        </p:spPr>
        <p:txBody>
          <a:bodyPr/>
          <a:lstStyle/>
          <a:p>
            <a:r>
              <a:rPr lang="sk-SK" dirty="0" smtClean="0"/>
              <a:t>  </a:t>
            </a:r>
            <a:endParaRPr lang="sk-SK" dirty="0"/>
          </a:p>
        </p:txBody>
      </p:sp>
      <p:pic>
        <p:nvPicPr>
          <p:cNvPr id="2071" name="Obrázok 2" descr="277956734_1015048986090792_6299816004487643216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6213">
            <a:off x="7323865" y="2242710"/>
            <a:ext cx="2429336" cy="286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Obrázok 4" descr="LOGO ruky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t="11259" r="9261" b="23828"/>
          <a:stretch>
            <a:fillRect/>
          </a:stretch>
        </p:blipFill>
        <p:spPr bwMode="auto">
          <a:xfrm>
            <a:off x="4269581" y="4781327"/>
            <a:ext cx="2198688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Obrázok 3" descr="277752086_662771231661345_5826351970322648036_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8434">
            <a:off x="915485" y="2240804"/>
            <a:ext cx="2425193" cy="295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Obrázok 1" descr="277687574_384600349940994_7893628613536992929_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213" y="2052086"/>
            <a:ext cx="2224097" cy="231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377666" y="-189186"/>
            <a:ext cx="10680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sk-SK"/>
          </a:p>
        </p:txBody>
      </p:sp>
      <p:sp>
        <p:nvSpPr>
          <p:cNvPr id="15" name="Rectangle 26"/>
          <p:cNvSpPr>
            <a:spLocks noChangeArrowheads="1"/>
          </p:cNvSpPr>
          <p:nvPr/>
        </p:nvSpPr>
        <p:spPr bwMode="auto">
          <a:xfrm>
            <a:off x="377666" y="268014"/>
            <a:ext cx="106807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sk-SK" altLang="sk-SK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sk-SK" altLang="sk-SK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sk-SK" alt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27"/>
          <p:cNvSpPr>
            <a:spLocks noChangeArrowheads="1"/>
          </p:cNvSpPr>
          <p:nvPr/>
        </p:nvSpPr>
        <p:spPr bwMode="auto">
          <a:xfrm>
            <a:off x="377666" y="1169000"/>
            <a:ext cx="990704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sk-SK" altLang="sk-SK" sz="4200" b="1" i="0" u="none" strike="noStrike" cap="none" normalizeH="0" baseline="0" dirty="0" smtClean="0">
                <a:ln>
                  <a:noFill/>
                </a:ln>
                <a:solidFill>
                  <a:srgbClr val="C459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POMOCNÍK PRI PRÁCI S HLINOU</a:t>
            </a:r>
            <a:r>
              <a:rPr kumimoji="0" lang="sk-SK" altLang="sk-SK" sz="4200" b="1" i="0" u="none" strike="noStrike" cap="none" normalizeH="0" baseline="0" dirty="0" smtClean="0">
                <a:ln>
                  <a:noFill/>
                </a:ln>
                <a:solidFill>
                  <a:srgbClr val="C459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sk-SK" alt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77666" y="1182414"/>
            <a:ext cx="6797992" cy="276999"/>
          </a:xfrm>
        </p:spPr>
        <p:txBody>
          <a:bodyPr/>
          <a:lstStyle/>
          <a:p>
            <a:r>
              <a:rPr lang="sk-SK" dirty="0" smtClean="0"/>
              <a:t>  </a:t>
            </a:r>
            <a:endParaRPr lang="sk-SK" dirty="0"/>
          </a:p>
        </p:txBody>
      </p:sp>
      <p:pic>
        <p:nvPicPr>
          <p:cNvPr id="32" name="Obrázok 31" descr="https://eacea.ec.europa.eu/sites/eacea-site/files/logosbeneficaireserasmusleft_sk_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856" y="465713"/>
            <a:ext cx="3790950" cy="8299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BlokTextu 1"/>
          <p:cNvSpPr txBox="1"/>
          <p:nvPr/>
        </p:nvSpPr>
        <p:spPr>
          <a:xfrm>
            <a:off x="2316014" y="6586562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Názov projektu: 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PODAJ MI RUKU</a:t>
            </a:r>
          </a:p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Číslo projektu: 2020-1-SK01-KA229-078336_1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miley Face 3"/>
          <p:cNvSpPr/>
          <p:nvPr/>
        </p:nvSpPr>
        <p:spPr>
          <a:xfrm>
            <a:off x="1570990" y="2848610"/>
            <a:ext cx="753745" cy="637540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  <a:ln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/>
          <p:cNvSpPr/>
          <p:nvPr/>
        </p:nvSpPr>
        <p:spPr>
          <a:xfrm>
            <a:off x="4538980" y="2215841"/>
            <a:ext cx="829945" cy="633404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  <a:ln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/>
          <p:cNvSpPr/>
          <p:nvPr/>
        </p:nvSpPr>
        <p:spPr>
          <a:xfrm>
            <a:off x="8364855" y="3058160"/>
            <a:ext cx="601980" cy="551815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  <a:ln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ie je k dispozícii žiadny popi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94" y="321866"/>
            <a:ext cx="291632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731838" y="4580384"/>
            <a:ext cx="39244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 smtClean="0">
                <a:latin typeface="Comic Sans MS" panose="030F0702030302020204" pitchFamily="66" charset="0"/>
              </a:rPr>
              <a:t>Nasleduje naloženie výrobkov do pece a pečenie podľa typu pece, </a:t>
            </a:r>
          </a:p>
          <a:p>
            <a:pPr algn="ctr"/>
            <a:r>
              <a:rPr lang="sk-SK" sz="1400" dirty="0" smtClean="0">
                <a:latin typeface="Comic Sans MS" panose="030F0702030302020204" pitchFamily="66" charset="0"/>
              </a:rPr>
              <a:t>- ďalších 24 hodín sa nechá pec vychladnúť bez toho aby sa otvárala.</a:t>
            </a:r>
          </a:p>
          <a:p>
            <a:pPr algn="ctr"/>
            <a:endParaRPr lang="sk-SK" sz="1400" dirty="0" smtClean="0">
              <a:latin typeface="Comic Sans MS" panose="030F0702030302020204" pitchFamily="66" charset="0"/>
            </a:endParaRPr>
          </a:p>
          <a:p>
            <a:pPr algn="ctr"/>
            <a:r>
              <a:rPr lang="sk-SK" sz="1400" dirty="0" smtClean="0">
                <a:latin typeface="Comic Sans MS" panose="030F0702030302020204" pitchFamily="66" charset="0"/>
              </a:rPr>
              <a:t>Tu môžeme vidieť ako vyzerajú výrobky po prvom vypálení v peci (sú to tie bledé výrobky v popredí </a:t>
            </a:r>
            <a:r>
              <a:rPr lang="sk-SK" sz="14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r>
              <a:rPr lang="sk-SK" sz="1400" dirty="0" smtClean="0">
                <a:latin typeface="Comic Sans MS" panose="030F0702030302020204" pitchFamily="66" charset="0"/>
              </a:rPr>
              <a:t>).</a:t>
            </a:r>
          </a:p>
          <a:p>
            <a:pPr algn="ctr"/>
            <a:endParaRPr lang="sk-SK" sz="1400" dirty="0">
              <a:latin typeface="Comic Sans MS" panose="030F0702030302020204" pitchFamily="66" charset="0"/>
            </a:endParaRPr>
          </a:p>
          <a:p>
            <a:pPr algn="ctr"/>
            <a:r>
              <a:rPr lang="sk-SK" sz="1400" dirty="0" smtClean="0">
                <a:latin typeface="Comic Sans MS" panose="030F0702030302020204" pitchFamily="66" charset="0"/>
              </a:rPr>
              <a:t>Na takéto vypálené a vychladnuté výrobky teraz možno nanášať glazúru podľa vlastnej fantázie.</a:t>
            </a:r>
          </a:p>
        </p:txBody>
      </p:sp>
      <p:pic>
        <p:nvPicPr>
          <p:cNvPr id="1028" name="Picture 4" descr="Nie je k dispozícii žiadny popi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438" y="321866"/>
            <a:ext cx="338437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6132438" y="4590351"/>
            <a:ext cx="3384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 smtClean="0">
                <a:latin typeface="Comic Sans MS" panose="030F0702030302020204" pitchFamily="66" charset="0"/>
              </a:rPr>
              <a:t>Glazúru si zhotovíme vymiešaním vody a </a:t>
            </a:r>
            <a:r>
              <a:rPr lang="sk-SK" sz="1400" dirty="0" err="1" smtClean="0">
                <a:latin typeface="Comic Sans MS" panose="030F0702030302020204" pitchFamily="66" charset="0"/>
              </a:rPr>
              <a:t>glazúrovacieho</a:t>
            </a:r>
            <a:r>
              <a:rPr lang="sk-SK" sz="1400" dirty="0" smtClean="0">
                <a:latin typeface="Comic Sans MS" panose="030F0702030302020204" pitchFamily="66" charset="0"/>
              </a:rPr>
              <a:t> prášku dohladka. </a:t>
            </a:r>
          </a:p>
          <a:p>
            <a:pPr algn="ctr"/>
            <a:endParaRPr lang="sk-SK" sz="1400" dirty="0" smtClean="0">
              <a:latin typeface="Comic Sans MS" panose="030F0702030302020204" pitchFamily="66" charset="0"/>
            </a:endParaRPr>
          </a:p>
          <a:p>
            <a:pPr algn="ctr"/>
            <a:r>
              <a:rPr lang="sk-SK" sz="1400" dirty="0" smtClean="0">
                <a:latin typeface="Comic Sans MS" panose="030F0702030302020204" pitchFamily="66" charset="0"/>
              </a:rPr>
              <a:t>Takto vyzerajú </a:t>
            </a:r>
            <a:r>
              <a:rPr lang="sk-SK" sz="1400" dirty="0" err="1" smtClean="0">
                <a:latin typeface="Comic Sans MS" panose="030F0702030302020204" pitchFamily="66" charset="0"/>
              </a:rPr>
              <a:t>naglazúrované</a:t>
            </a:r>
            <a:r>
              <a:rPr lang="sk-SK" sz="1400" dirty="0" smtClean="0">
                <a:latin typeface="Comic Sans MS" panose="030F0702030302020204" pitchFamily="66" charset="0"/>
              </a:rPr>
              <a:t> sovičky našich českých kolegýň.</a:t>
            </a:r>
          </a:p>
          <a:p>
            <a:pPr algn="ctr"/>
            <a:endParaRPr lang="sk-SK" sz="1400" dirty="0" smtClean="0">
              <a:latin typeface="Comic Sans MS" panose="030F0702030302020204" pitchFamily="66" charset="0"/>
            </a:endParaRPr>
          </a:p>
          <a:p>
            <a:pPr algn="ctr"/>
            <a:r>
              <a:rPr lang="sk-SK" sz="1400" dirty="0" smtClean="0">
                <a:latin typeface="Comic Sans MS" panose="030F0702030302020204" pitchFamily="66" charset="0"/>
              </a:rPr>
              <a:t>Teraz ich treba nechať opäť vysušiť a šup s nimi po druhý krát do pece.</a:t>
            </a:r>
            <a:endParaRPr lang="sk-SK" sz="1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7666" y="427735"/>
            <a:ext cx="9859228" cy="276999"/>
          </a:xfrm>
        </p:spPr>
        <p:txBody>
          <a:bodyPr/>
          <a:lstStyle/>
          <a:p>
            <a:r>
              <a:rPr lang="sk-SK" b="1" dirty="0" smtClean="0">
                <a:latin typeface="Comic Sans MS" panose="030F0702030302020204" pitchFamily="66" charset="0"/>
              </a:rPr>
              <a:t>Náhľad na finálne produkty, ktoré vznikli rukami našich detí s pomocou ich učiteliek:</a:t>
            </a:r>
            <a:endParaRPr lang="sk-SK" b="1" dirty="0">
              <a:latin typeface="Comic Sans MS" panose="030F0702030302020204" pitchFamily="66" charset="0"/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 flipV="1">
            <a:off x="11280525" y="9706922"/>
            <a:ext cx="45719" cy="336023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1026" name="Picture 2" descr="Nie je k dispozícii žiadny popi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557" y="5012967"/>
            <a:ext cx="3024335" cy="236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99" y="5012967"/>
            <a:ext cx="3163523" cy="237355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0068" y="699826"/>
            <a:ext cx="2393329" cy="320218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99" y="897930"/>
            <a:ext cx="2597438" cy="300408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502" y="2591459"/>
            <a:ext cx="2247818" cy="3007497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9564" y="664898"/>
            <a:ext cx="2285691" cy="305817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5503" y="3226203"/>
            <a:ext cx="2619187" cy="35043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466" y="225632"/>
            <a:ext cx="2770063" cy="370624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653" y="2800520"/>
            <a:ext cx="2751874" cy="368190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449" y="225632"/>
            <a:ext cx="2495093" cy="333834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3449" y="4293677"/>
            <a:ext cx="3643704" cy="273382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04" y="282220"/>
            <a:ext cx="3470114" cy="260358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66" y="3632934"/>
            <a:ext cx="2780578" cy="3720310"/>
          </a:xfrm>
          <a:prstGeom prst="rect">
            <a:avLst/>
          </a:prstGeom>
        </p:spPr>
      </p:pic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 flipH="1">
            <a:off x="7175657" y="6514554"/>
            <a:ext cx="45719" cy="3002572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6801" y="4089767"/>
            <a:ext cx="2348082" cy="314164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7666" y="427735"/>
            <a:ext cx="9931236" cy="830997"/>
          </a:xfrm>
        </p:spPr>
        <p:txBody>
          <a:bodyPr/>
          <a:lstStyle/>
          <a:p>
            <a:pPr algn="ctr"/>
            <a:r>
              <a:rPr lang="sk-SK" dirty="0" smtClean="0">
                <a:latin typeface="Comic Sans MS" panose="030F0702030302020204" pitchFamily="66" charset="0"/>
              </a:rPr>
              <a:t/>
            </a:r>
            <a:br>
              <a:rPr lang="sk-SK" dirty="0" smtClean="0">
                <a:latin typeface="Comic Sans MS" panose="030F0702030302020204" pitchFamily="66" charset="0"/>
              </a:rPr>
            </a:br>
            <a:r>
              <a:rPr lang="sk-SK" dirty="0" smtClean="0">
                <a:latin typeface="Comic Sans MS" panose="030F0702030302020204" pitchFamily="66" charset="0"/>
              </a:rPr>
              <a:t>Hlina je po vode druhá najčistejšia prírodná surovina, stačí aby uschla, oprášime a umyjeme a máme upratané </a:t>
            </a:r>
            <a:r>
              <a:rPr lang="sk-SK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r>
              <a:rPr lang="sk-SK" dirty="0" smtClean="0">
                <a:latin typeface="Comic Sans MS" panose="030F0702030302020204" pitchFamily="66" charset="0"/>
              </a:rPr>
              <a:t>.</a:t>
            </a:r>
            <a:endParaRPr lang="sk-SK" dirty="0">
              <a:latin typeface="Comic Sans MS" panose="030F0702030302020204" pitchFamily="66" charset="0"/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 flipH="1">
            <a:off x="7175657" y="2459482"/>
            <a:ext cx="45719" cy="94632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126" y="1978050"/>
            <a:ext cx="4274860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515814" y="4570338"/>
            <a:ext cx="9499188" cy="1384995"/>
          </a:xfrm>
        </p:spPr>
        <p:txBody>
          <a:bodyPr/>
          <a:lstStyle/>
          <a:p>
            <a:pPr algn="ctr" rtl="0"/>
            <a:r>
              <a:rPr lang="sk-SK" dirty="0" smtClean="0"/>
              <a:t>Podpora </a:t>
            </a:r>
            <a:r>
              <a:rPr lang="sk-SK" dirty="0"/>
              <a:t>Európskej komisie na výrobu tejto publikácie nepredstavuje súhlas s obsahom, ktorý odráža len názory autorov, a Komisia nemôže byť zodpovedná za prípadné použitie informácií, ktoré sú v nej obsiahnuté.</a:t>
            </a:r>
          </a:p>
          <a:p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pic>
        <p:nvPicPr>
          <p:cNvPr id="3074" name="Picture 2" descr="C:\Users\skola\Desktop\KALENDÁR\KALENDÁR 2022\LOGO ruky kop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46" y="1780557"/>
            <a:ext cx="2736304" cy="235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 descr="https://eacea.ec.europa.eu/sites/eacea-site/files/logosbeneficaireserasmusleft_sk_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198" y="2050058"/>
            <a:ext cx="5760720" cy="12687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3909675" y="708469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20070" y="427735"/>
            <a:ext cx="4355588" cy="830997"/>
          </a:xfrm>
        </p:spPr>
        <p:txBody>
          <a:bodyPr/>
          <a:lstStyle/>
          <a:p>
            <a:pPr algn="ctr"/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sk-SK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KERAMIKA</a:t>
            </a:r>
            <a:r>
              <a:rPr lang="sk-SK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PRÁCA S HLINOU </a:t>
            </a:r>
            <a:r>
              <a:rPr lang="sk-SK" dirty="0">
                <a:latin typeface="Comic Sans MS" panose="030F0702030302020204" pitchFamily="66" charset="0"/>
              </a:rPr>
              <a:t/>
            </a:r>
            <a:br>
              <a:rPr lang="sk-SK" dirty="0">
                <a:latin typeface="Comic Sans MS" panose="030F0702030302020204" pitchFamily="66" charset="0"/>
              </a:rPr>
            </a:br>
            <a:endParaRPr lang="sk-SK" dirty="0">
              <a:latin typeface="Comic Sans MS" panose="030F0702030302020204" pitchFamily="66" charset="0"/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59830" y="897930"/>
            <a:ext cx="9361040" cy="6370975"/>
          </a:xfrm>
        </p:spPr>
        <p:txBody>
          <a:bodyPr/>
          <a:lstStyle/>
          <a:p>
            <a:pPr algn="ctr"/>
            <a:endParaRPr lang="sk-SK" dirty="0" smtClean="0">
              <a:latin typeface="Comic Sans MS" panose="030F0702030302020204" pitchFamily="66" charset="0"/>
            </a:endParaRPr>
          </a:p>
          <a:p>
            <a:pPr algn="ctr"/>
            <a:endParaRPr lang="sk-SK" dirty="0">
              <a:latin typeface="Comic Sans MS" panose="030F0702030302020204" pitchFamily="66" charset="0"/>
            </a:endParaRPr>
          </a:p>
          <a:p>
            <a:pPr algn="ctr"/>
            <a:r>
              <a:rPr lang="sk-SK" dirty="0" smtClean="0">
                <a:latin typeface="Comic Sans MS" panose="030F0702030302020204" pitchFamily="66" charset="0"/>
              </a:rPr>
              <a:t>Každý</a:t>
            </a:r>
            <a:r>
              <a:rPr lang="sk-SK" dirty="0">
                <a:latin typeface="Comic Sans MS" panose="030F0702030302020204" pitchFamily="66" charset="0"/>
              </a:rPr>
              <a:t>, kto pracuje s deťmi vie, aké dôležité sú hmatové podnety. Tieto podporujú rozvoj zmyslov a sú preto dôležité nielen pre psychomotorický, ale aj citový vývin každého dieťaťa. O to viac to platí u detí s rôznym zdravotným znevýhodnením. Práca s hlinou pre nich predstavuje nielen relax a uvoľnenie, ale pomáha im tiež rozvíjať jemnú motoriku, predstavivosť, fantáziu a kreativitu. Má vplyv taktiež na ich koncentráciu pozornosti, stimuluje pamäť a umožňuje im vnímať veci inak.</a:t>
            </a:r>
          </a:p>
          <a:p>
            <a:pPr algn="ctr"/>
            <a:endParaRPr lang="sk-SK" dirty="0" smtClean="0">
              <a:latin typeface="Comic Sans MS" panose="030F0702030302020204" pitchFamily="66" charset="0"/>
            </a:endParaRPr>
          </a:p>
          <a:p>
            <a:pPr algn="ctr"/>
            <a:r>
              <a:rPr lang="sk-SK" dirty="0" smtClean="0">
                <a:latin typeface="Comic Sans MS" panose="030F0702030302020204" pitchFamily="66" charset="0"/>
              </a:rPr>
              <a:t>Práca </a:t>
            </a:r>
            <a:r>
              <a:rPr lang="sk-SK" dirty="0">
                <a:latin typeface="Comic Sans MS" panose="030F0702030302020204" pitchFamily="66" charset="0"/>
              </a:rPr>
              <a:t>s keramickou hlinou je jednou z možností </a:t>
            </a:r>
            <a:r>
              <a:rPr lang="sk-SK" dirty="0" err="1">
                <a:latin typeface="Comic Sans MS" panose="030F0702030302020204" pitchFamily="66" charset="0"/>
              </a:rPr>
              <a:t>arteterapie</a:t>
            </a:r>
            <a:r>
              <a:rPr lang="sk-SK" dirty="0">
                <a:latin typeface="Comic Sans MS" panose="030F0702030302020204" pitchFamily="66" charset="0"/>
              </a:rPr>
              <a:t>. Jej hlavným cieľom je kompenzácia intelektových deficitov, uvoľnenie a relaxácia. Hlina je tvárna a pružná, pôsobí na zmysly a upokojuje. </a:t>
            </a:r>
            <a:endParaRPr lang="sk-SK" dirty="0" smtClean="0">
              <a:latin typeface="Comic Sans MS" panose="030F0702030302020204" pitchFamily="66" charset="0"/>
            </a:endParaRPr>
          </a:p>
          <a:p>
            <a:pPr algn="ctr"/>
            <a:r>
              <a:rPr lang="sk-SK" dirty="0" smtClean="0">
                <a:latin typeface="Comic Sans MS" panose="030F0702030302020204" pitchFamily="66" charset="0"/>
              </a:rPr>
              <a:t>Hnetenie</a:t>
            </a:r>
            <a:r>
              <a:rPr lang="sk-SK" dirty="0">
                <a:latin typeface="Comic Sans MS" panose="030F0702030302020204" pitchFamily="66" charset="0"/>
              </a:rPr>
              <a:t>, miesenie, modelovanie, trhanie, lepenie, vaľkanie, gúľanie, hádzanie a maľovanie (glazúrovanie) - to všetko sú činnosti, pri ktorých možno využívať schopnosti detí a pritom ich prispôsobiť ich možnostiam a zdravotnej spôsobilosti, či aktuálnemu stavu dieťaťa. </a:t>
            </a:r>
            <a:endParaRPr lang="sk-SK" dirty="0" smtClean="0">
              <a:latin typeface="Comic Sans MS" panose="030F0702030302020204" pitchFamily="66" charset="0"/>
            </a:endParaRPr>
          </a:p>
          <a:p>
            <a:pPr algn="ctr"/>
            <a:endParaRPr lang="sk-SK" dirty="0" smtClean="0">
              <a:latin typeface="Comic Sans MS" panose="030F0702030302020204" pitchFamily="66" charset="0"/>
            </a:endParaRPr>
          </a:p>
          <a:p>
            <a:pPr algn="ctr"/>
            <a:r>
              <a:rPr lang="sk-SK" dirty="0" smtClean="0">
                <a:latin typeface="Comic Sans MS" panose="030F0702030302020204" pitchFamily="66" charset="0"/>
              </a:rPr>
              <a:t>Na </a:t>
            </a:r>
            <a:r>
              <a:rPr lang="sk-SK" dirty="0">
                <a:latin typeface="Comic Sans MS" panose="030F0702030302020204" pitchFamily="66" charset="0"/>
              </a:rPr>
              <a:t>našej škole sa práci s hlinou a výrobe keramiky venujeme predovšetkým na hodinách pracovného vyučovania, krúžkovej činnosti alebo počas popoludňajšieho pobytu žiakov v ŠKD</a:t>
            </a:r>
            <a:r>
              <a:rPr lang="sk-SK" dirty="0" smtClean="0">
                <a:latin typeface="Comic Sans MS" panose="030F0702030302020204" pitchFamily="66" charset="0"/>
              </a:rPr>
              <a:t>.</a:t>
            </a:r>
          </a:p>
          <a:p>
            <a:pPr algn="ctr"/>
            <a:endParaRPr lang="sk-SK" dirty="0" smtClean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ctr"/>
            <a:r>
              <a:rPr lang="sk-SK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sk-SK" dirty="0">
              <a:latin typeface="Comic Sans MS" panose="030F0702030302020204" pitchFamily="66" charset="0"/>
            </a:endParaRPr>
          </a:p>
          <a:p>
            <a:pPr algn="ctr"/>
            <a:endParaRPr lang="sk-SK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5664142" y="2238411"/>
            <a:ext cx="4194427" cy="31457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764155" y="1581113"/>
            <a:ext cx="4204589" cy="31534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7705" y="5214090"/>
            <a:ext cx="3687190" cy="170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   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Pripravíme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si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pomôck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y: </a:t>
            </a:r>
            <a:endParaRPr sz="1400" dirty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98877" y="5252975"/>
            <a:ext cx="3524959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200" dirty="0" smtClean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400" dirty="0" smtClean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400" dirty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Drôtikom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na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r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ežeme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hlinu</a:t>
            </a:r>
            <a:endParaRPr sz="1400" dirty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3846" y="5506442"/>
            <a:ext cx="3528392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Hlin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u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, 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rezačku na </a:t>
            </a:r>
            <a:r>
              <a:rPr sz="1400" dirty="0" err="1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hlinu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– 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drôtik, maketu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387681" y="732214"/>
            <a:ext cx="3950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Comic Sans MS" panose="030F0702030302020204" pitchFamily="66" charset="0"/>
              </a:rPr>
              <a:t>   Návod na výrobu </a:t>
            </a:r>
            <a:endParaRPr lang="sk-SK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5828665" y="1913635"/>
            <a:ext cx="3929379" cy="29470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918590" y="1391284"/>
            <a:ext cx="3964940" cy="29737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99160" y="4974822"/>
            <a:ext cx="3984370" cy="6702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1345"/>
              </a:lnSpc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Pripravíme si pomôcky, ktorými</a:t>
            </a:r>
            <a:r>
              <a:rPr sz="1400" spc="-13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budeme hlinu tvarovať</a:t>
            </a:r>
          </a:p>
          <a:p>
            <a:pPr marL="0" marR="0" algn="ctr">
              <a:lnSpc>
                <a:spcPts val="1345"/>
              </a:lnSpc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Valčeky veľké i malé, nožíčky,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makety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(formičky, </a:t>
            </a:r>
            <a:r>
              <a:rPr lang="sk-SK"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vykrajovátka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)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a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krajku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.</a:t>
            </a:r>
            <a:endParaRPr sz="1400" dirty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58307" y="4974822"/>
            <a:ext cx="4141441" cy="1003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400" dirty="0" smtClean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400" dirty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Hlinu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po narezaní treba veľmi dobre ,,premiesiť“, aby sme z</a:t>
            </a:r>
            <a:r>
              <a:rPr sz="1400" spc="15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nej</a:t>
            </a:r>
            <a:r>
              <a:rPr sz="1400" spc="10" dirty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 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vytlačili všetok vzduch von a tiež preto aby sa nelepila na podložku a bola dobre tvárna.</a:t>
            </a:r>
            <a:endParaRPr sz="1400" dirty="0">
              <a:solidFill>
                <a:srgbClr val="000000"/>
              </a:solidFill>
              <a:latin typeface="Comic Sans MS" panose="030F0702030302020204" pitchFamily="66" charset="0"/>
              <a:cs typeface="UFKVLR+Calibri" panose="020F0502020204030204"/>
            </a:endParaRPr>
          </a:p>
        </p:txBody>
      </p:sp>
      <p:sp>
        <p:nvSpPr>
          <p:cNvPr id="6" name="Smiley Face 5"/>
          <p:cNvSpPr/>
          <p:nvPr/>
        </p:nvSpPr>
        <p:spPr>
          <a:xfrm>
            <a:off x="8076565" y="2410460"/>
            <a:ext cx="676910" cy="633730"/>
          </a:xfrm>
          <a:prstGeom prst="smileyFac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/>
          <p:cNvSpPr/>
          <p:nvPr/>
        </p:nvSpPr>
        <p:spPr>
          <a:xfrm>
            <a:off x="6636385" y="2561590"/>
            <a:ext cx="676910" cy="633730"/>
          </a:xfrm>
          <a:prstGeom prst="smileyFac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6741157" y="1906042"/>
            <a:ext cx="2644140" cy="3525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3778818" y="1337817"/>
            <a:ext cx="2643505" cy="35246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8845" y="896366"/>
            <a:ext cx="2643505" cy="35246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63166" y="4534386"/>
            <a:ext cx="2599183" cy="3422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600" dirty="0" smtClean="0">
              <a:solidFill>
                <a:srgbClr val="000000"/>
              </a:solidFill>
              <a:latin typeface="Comic Sans MS" panose="030F0702030302020204" pitchFamily="66" charset="0"/>
              <a:cs typeface="UFKVLR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A </a:t>
            </a:r>
            <a:r>
              <a:rPr sz="1600" dirty="0" err="1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miesime</a:t>
            </a:r>
            <a:r>
              <a:rPr sz="1600" spc="251" dirty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 </a:t>
            </a:r>
            <a:r>
              <a:rPr lang="sk-SK" sz="1600" spc="251" dirty="0" smtClean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  <a:sym typeface="Wingdings" panose="05000000000000000000" pitchFamily="2" charset="2"/>
              </a:rPr>
              <a:t></a:t>
            </a:r>
            <a:endParaRPr sz="1600" dirty="0">
              <a:solidFill>
                <a:srgbClr val="000000"/>
              </a:solidFill>
              <a:latin typeface="Comic Sans MS" panose="030F0702030302020204" pitchFamily="66" charset="0"/>
              <a:cs typeface="QDFEUH+Wingdings" panose="0500000000000000000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86948" y="4534386"/>
            <a:ext cx="1759134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200" dirty="0" smtClean="0">
              <a:solidFill>
                <a:srgbClr val="000000"/>
              </a:solidFill>
              <a:latin typeface="Comic Sans MS" panose="030F0702030302020204" pitchFamily="66" charset="0"/>
              <a:cs typeface="UFKVLR+Calibri" panose="020F0502020204030204"/>
            </a:endParaRPr>
          </a:p>
          <a:p>
            <a:pPr marL="0" marR="0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200" dirty="0">
              <a:solidFill>
                <a:srgbClr val="000000"/>
              </a:solidFill>
              <a:latin typeface="Comic Sans MS" panose="030F0702030302020204" pitchFamily="66" charset="0"/>
              <a:cs typeface="UFKVLR+Calibri" panose="020F0502020204030204"/>
            </a:endParaRPr>
          </a:p>
          <a:p>
            <a:pPr marL="0" marR="0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200" dirty="0" smtClean="0">
              <a:solidFill>
                <a:srgbClr val="000000"/>
              </a:solidFill>
              <a:latin typeface="Comic Sans MS" panose="030F0702030302020204" pitchFamily="66" charset="0"/>
              <a:cs typeface="UFKVLR+Calibri" panose="020F0502020204030204"/>
            </a:endParaRPr>
          </a:p>
          <a:p>
            <a:pPr marL="0" marR="0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a</a:t>
            </a:r>
            <a:r>
              <a:rPr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 </a:t>
            </a:r>
            <a:r>
              <a:rPr sz="16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miesime</a:t>
            </a:r>
            <a:r>
              <a:rPr lang="sk-SK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 </a:t>
            </a:r>
            <a:r>
              <a:rPr lang="sk-SK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  <a:sym typeface="Wingdings" panose="05000000000000000000" pitchFamily="2" charset="2"/>
              </a:rPr>
              <a:t></a:t>
            </a:r>
            <a:endParaRPr sz="1600" dirty="0">
              <a:solidFill>
                <a:srgbClr val="000000"/>
              </a:solidFill>
              <a:latin typeface="Comic Sans MS" panose="030F0702030302020204" pitchFamily="66" charset="0"/>
              <a:cs typeface="UFKVLR+Calibri" panose="020F050202020403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57137" y="4534386"/>
            <a:ext cx="3012181" cy="15004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200" dirty="0" smtClean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200" dirty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200" dirty="0" smtClean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200" dirty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200" dirty="0" smtClean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200" dirty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200" dirty="0" smtClean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-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keď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spc="-11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je</a:t>
            </a:r>
            <a:r>
              <a:rPr sz="1400" spc="18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hlina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už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dostatočne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vymiesená,</a:t>
            </a:r>
            <a:r>
              <a:rPr sz="1400" spc="-1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skúsime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vy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valkať</a:t>
            </a:r>
            <a:endParaRPr sz="1400" dirty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8076565" y="2410460"/>
            <a:ext cx="676910" cy="633730"/>
          </a:xfrm>
          <a:prstGeom prst="smileyFac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/>
          <p:cNvSpPr/>
          <p:nvPr/>
        </p:nvSpPr>
        <p:spPr>
          <a:xfrm>
            <a:off x="4547870" y="2194560"/>
            <a:ext cx="676910" cy="633730"/>
          </a:xfrm>
          <a:prstGeom prst="smileyFac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1739900" y="1474470"/>
            <a:ext cx="676910" cy="633730"/>
          </a:xfrm>
          <a:prstGeom prst="smileyFac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6758527" y="1733500"/>
            <a:ext cx="2663698" cy="3551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3841748" y="1299369"/>
            <a:ext cx="2670809" cy="3561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8845" y="895730"/>
            <a:ext cx="2707005" cy="36093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99160" y="4618206"/>
            <a:ext cx="2784524" cy="6702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200" dirty="0" smtClean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-p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odľa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makety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(vykrajovátka) vyrežeme to,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čo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plánujeme vyrábať</a:t>
            </a:r>
            <a:endParaRPr sz="1400" dirty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80738" y="4618206"/>
            <a:ext cx="2592831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200" dirty="0" smtClean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200" dirty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400" dirty="0" smtClean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-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zvyšnú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hlinu</a:t>
            </a:r>
            <a:r>
              <a:rPr sz="1400" spc="-1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oddelíme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692773" y="4618206"/>
            <a:ext cx="2795207" cy="1166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200" dirty="0" smtClean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200" dirty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endParaRPr lang="sk-SK" sz="1200" dirty="0" smtClean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200" dirty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200" dirty="0" smtClean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- jemne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dovaľkáme, aby</a:t>
            </a:r>
            <a:r>
              <a:rPr sz="1400" spc="13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bol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a plocha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rovnomern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e hrubá</a:t>
            </a:r>
            <a:endParaRPr sz="1400" dirty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</p:txBody>
      </p:sp>
      <p:sp>
        <p:nvSpPr>
          <p:cNvPr id="8" name="Smiley Face 7"/>
          <p:cNvSpPr/>
          <p:nvPr/>
        </p:nvSpPr>
        <p:spPr>
          <a:xfrm>
            <a:off x="5267960" y="1546225"/>
            <a:ext cx="676910" cy="633730"/>
          </a:xfrm>
          <a:prstGeom prst="smileyFac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/>
          <p:cNvSpPr/>
          <p:nvPr/>
        </p:nvSpPr>
        <p:spPr>
          <a:xfrm>
            <a:off x="8436610" y="2266315"/>
            <a:ext cx="676910" cy="633730"/>
          </a:xfrm>
          <a:prstGeom prst="smileyFac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4548262" y="928832"/>
            <a:ext cx="2875152" cy="38334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918845" y="895731"/>
            <a:ext cx="2911348" cy="38817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99160" y="4891002"/>
            <a:ext cx="2839959" cy="1670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1345"/>
              </a:lnSpc>
              <a:spcAft>
                <a:spcPts val="0"/>
              </a:spcAft>
            </a:pPr>
            <a:endParaRPr lang="sk-SK" sz="1400" dirty="0" smtClean="0">
              <a:solidFill>
                <a:srgbClr val="000000"/>
              </a:solidFill>
              <a:latin typeface="Comic Sans MS" panose="030F0702030302020204" pitchFamily="66" charset="0"/>
              <a:cs typeface="UFKVLR+Calibri" panose="020F0502020204030204"/>
            </a:endParaRPr>
          </a:p>
          <a:p>
            <a:pPr marL="0" marR="0" algn="ctr">
              <a:lnSpc>
                <a:spcPts val="1345"/>
              </a:lnSpc>
              <a:spcAft>
                <a:spcPts val="0"/>
              </a:spcAft>
            </a:pP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- a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k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chceme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do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výrobku</a:t>
            </a:r>
            <a:r>
              <a:rPr sz="1400" spc="-13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niečo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špeciálne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obtlačiť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,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teraz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je ten</a:t>
            </a:r>
            <a:r>
              <a:rPr sz="1400" spc="-12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správny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čas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.</a:t>
            </a:r>
            <a:r>
              <a:rPr sz="1400" spc="-13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endParaRPr lang="sk-SK" sz="1400" spc="-13" dirty="0" smtClean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Aft>
                <a:spcPts val="0"/>
              </a:spcAft>
            </a:pPr>
            <a:endParaRPr lang="sk-SK" sz="1400" dirty="0" smtClean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Aft>
                <a:spcPts val="0"/>
              </a:spcAft>
            </a:pP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My</a:t>
            </a:r>
            <a:r>
              <a:rPr sz="1400" spc="11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sme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si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zvolili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čipku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,</a:t>
            </a:r>
          </a:p>
          <a:p>
            <a:pPr marL="0" marR="0" algn="ctr">
              <a:lnSpc>
                <a:spcPts val="1345"/>
              </a:lnSpc>
              <a:spcAft>
                <a:spcPts val="0"/>
              </a:spcAft>
            </a:pP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ktorú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jemne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priložíme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a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valčekom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vyvaľkáme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,</a:t>
            </a:r>
          </a:p>
          <a:p>
            <a:pPr marL="0" marR="0" algn="ctr">
              <a:lnSpc>
                <a:spcPts val="1345"/>
              </a:lnSpc>
              <a:spcAft>
                <a:spcPts val="0"/>
              </a:spcAft>
            </a:pP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až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kým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nie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je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plocha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čipky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rovnomern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e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s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hlin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ou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.</a:t>
            </a:r>
            <a:endParaRPr sz="1400" dirty="0">
              <a:solidFill>
                <a:srgbClr val="000000"/>
              </a:solidFill>
              <a:latin typeface="Comic Sans MS" panose="030F0702030302020204" pitchFamily="66" charset="0"/>
              <a:cs typeface="UFKVLR+Calibri" panose="020F050202020403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44405" y="4891002"/>
            <a:ext cx="2875153" cy="2031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75" marR="0" algn="ctr">
              <a:spcAft>
                <a:spcPts val="0"/>
              </a:spcAft>
            </a:pPr>
            <a:endParaRPr lang="sk-SK" sz="1200" dirty="0" smtClean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3175" marR="0" algn="ctr">
              <a:spcAft>
                <a:spcPts val="0"/>
              </a:spcAft>
            </a:pPr>
            <a:endParaRPr lang="sk-SK" sz="1200" dirty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3175" marR="0" algn="ctr">
              <a:spcAft>
                <a:spcPts val="0"/>
              </a:spcAft>
            </a:pPr>
            <a:endParaRPr lang="sk-SK" sz="1200" dirty="0" smtClean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3175" marR="0" algn="ctr">
              <a:spcAft>
                <a:spcPts val="0"/>
              </a:spcAft>
            </a:pPr>
            <a:endParaRPr lang="sk-SK" sz="1200" dirty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3175" marR="0" algn="ctr">
              <a:spcAft>
                <a:spcPts val="0"/>
              </a:spcAft>
            </a:pP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- potom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čipku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jemne</a:t>
            </a:r>
            <a:r>
              <a:rPr sz="1400" spc="1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odstránime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,</a:t>
            </a:r>
            <a:endParaRPr lang="sk-SK" sz="1400" dirty="0" smtClean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3175" marR="0" algn="ctr">
              <a:spcAft>
                <a:spcPts val="0"/>
              </a:spcAft>
            </a:pP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-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vytvoríme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dierky </a:t>
            </a:r>
            <a:r>
              <a:rPr sz="1400" dirty="0" err="1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na</a:t>
            </a:r>
            <a:r>
              <a:rPr sz="1400" spc="11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zavesenie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,</a:t>
            </a:r>
            <a:endParaRPr sz="1400" dirty="0">
              <a:solidFill>
                <a:srgbClr val="000000"/>
              </a:solidFill>
              <a:latin typeface="Comic Sans MS" panose="030F0702030302020204" pitchFamily="66" charset="0"/>
              <a:cs typeface="UFKVLR+Calibri" panose="020F0502020204030204"/>
            </a:endParaRPr>
          </a:p>
          <a:p>
            <a:pPr marL="0" marR="0" algn="ctr">
              <a:spcAft>
                <a:spcPts val="0"/>
              </a:spcAft>
            </a:pP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-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prilepíme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krídla a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oči</a:t>
            </a:r>
            <a:r>
              <a:rPr sz="1400" spc="-16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lepidlom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.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endParaRPr lang="sk-SK" sz="1400" dirty="0" smtClean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spcAft>
                <a:spcPts val="0"/>
              </a:spcAft>
            </a:pPr>
            <a:endParaRPr lang="sk-SK" sz="1400" dirty="0" smtClean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spcAft>
                <a:spcPts val="0"/>
              </a:spcAft>
            </a:pP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Lepidlo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si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vyrobíme vymiešaním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vody</a:t>
            </a:r>
            <a:r>
              <a:rPr sz="1400" spc="11" dirty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 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a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hliny</a:t>
            </a: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.</a:t>
            </a:r>
            <a:endParaRPr sz="1400" dirty="0">
              <a:solidFill>
                <a:srgbClr val="000000"/>
              </a:solidFill>
              <a:latin typeface="Comic Sans MS" panose="030F0702030302020204" pitchFamily="66" charset="0"/>
              <a:cs typeface="UFKVLR+Calibri" panose="020F0502020204030204"/>
            </a:endParaRPr>
          </a:p>
        </p:txBody>
      </p:sp>
      <p:sp>
        <p:nvSpPr>
          <p:cNvPr id="6" name="object 1"/>
          <p:cNvSpPr/>
          <p:nvPr/>
        </p:nvSpPr>
        <p:spPr>
          <a:xfrm>
            <a:off x="7423415" y="1465911"/>
            <a:ext cx="2813480" cy="40919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6060430" y="895731"/>
            <a:ext cx="2862198" cy="381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307902" y="898653"/>
            <a:ext cx="2860039" cy="38134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79910" y="4825470"/>
            <a:ext cx="2653415" cy="503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endParaRPr lang="sk-SK" sz="1400" dirty="0" smtClean="0">
              <a:solidFill>
                <a:srgbClr val="000000"/>
              </a:solidFill>
              <a:latin typeface="Comic Sans MS" panose="030F0702030302020204" pitchFamily="66" charset="0"/>
              <a:cs typeface="UFKVLR+Calibri" panose="020F0502020204030204"/>
            </a:endParaRP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Takto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 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vyzerá</a:t>
            </a:r>
            <a:r>
              <a:rPr sz="1400" spc="-12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sovička s prilepenými očami</a:t>
            </a:r>
            <a:r>
              <a:rPr sz="1400" spc="-14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a zobákom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060430" y="4825470"/>
            <a:ext cx="2862198" cy="503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-</a:t>
            </a:r>
          </a:p>
          <a:p>
            <a:pPr marL="0" marR="0" algn="ctr">
              <a:lnSpc>
                <a:spcPts val="1345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už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nám</a:t>
            </a:r>
            <a:r>
              <a:rPr sz="1400" spc="14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stačí </a:t>
            </a:r>
            <a:r>
              <a:rPr sz="1400" dirty="0" err="1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vytvoriť</a:t>
            </a:r>
            <a:r>
              <a:rPr sz="1400" spc="-12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lang="sk-SK" sz="1400" spc="-12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len </a:t>
            </a:r>
            <a:r>
              <a:rPr sz="1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krídla</a:t>
            </a:r>
            <a:r>
              <a:rPr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a sovička </a:t>
            </a:r>
            <a:r>
              <a:rPr sz="1400" spc="-11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je</a:t>
            </a:r>
            <a:r>
              <a:rPr sz="1400" spc="18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4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kompletná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5345" y="897930"/>
            <a:ext cx="3036569" cy="40487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99160" y="5101314"/>
            <a:ext cx="3260529" cy="1166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1345"/>
              </a:lnSpc>
              <a:spcAft>
                <a:spcPts val="0"/>
              </a:spcAft>
            </a:pPr>
            <a:endParaRPr lang="sk-SK" sz="1600" dirty="0" smtClean="0">
              <a:solidFill>
                <a:srgbClr val="000000"/>
              </a:solidFill>
              <a:latin typeface="Comic Sans MS" panose="030F0702030302020204" pitchFamily="66" charset="0"/>
              <a:cs typeface="UFKVLR+Calibri" panose="020F0502020204030204"/>
            </a:endParaRPr>
          </a:p>
          <a:p>
            <a:pPr marL="0" marR="0" algn="ctr">
              <a:lnSpc>
                <a:spcPts val="1345"/>
              </a:lnSpc>
              <a:spcAft>
                <a:spcPts val="0"/>
              </a:spcAft>
            </a:pPr>
            <a:endParaRPr lang="sk-SK" sz="1600" dirty="0">
              <a:solidFill>
                <a:srgbClr val="000000"/>
              </a:solidFill>
              <a:latin typeface="Comic Sans MS" panose="030F0702030302020204" pitchFamily="66" charset="0"/>
              <a:cs typeface="UFKVLR+Calibri" panose="020F0502020204030204"/>
            </a:endParaRPr>
          </a:p>
          <a:p>
            <a:pPr marL="0" marR="0" algn="ctr">
              <a:lnSpc>
                <a:spcPts val="1345"/>
              </a:lnSpc>
              <a:spcAft>
                <a:spcPts val="0"/>
              </a:spcAft>
            </a:pPr>
            <a:r>
              <a:rPr lang="sk-SK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A takto vyzerajú d</a:t>
            </a:r>
            <a:r>
              <a:rPr sz="16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okončen</a:t>
            </a:r>
            <a:r>
              <a:rPr lang="sk-SK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é</a:t>
            </a:r>
            <a:r>
              <a:rPr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6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sovičk</a:t>
            </a:r>
            <a:r>
              <a:rPr lang="sk-SK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y </a:t>
            </a:r>
            <a:r>
              <a:rPr sz="16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pred</a:t>
            </a:r>
            <a:r>
              <a:rPr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6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vypálením</a:t>
            </a:r>
            <a:r>
              <a:rPr lang="sk-SK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.</a:t>
            </a:r>
            <a:r>
              <a:rPr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endParaRPr lang="sk-SK" sz="1600" dirty="0" smtClean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Aft>
                <a:spcPts val="0"/>
              </a:spcAft>
            </a:pPr>
            <a:endParaRPr lang="sk-SK" sz="1600" dirty="0" smtClean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  <a:p>
            <a:pPr marL="0" marR="0" algn="ctr">
              <a:lnSpc>
                <a:spcPts val="1345"/>
              </a:lnSpc>
              <a:spcAft>
                <a:spcPts val="0"/>
              </a:spcAft>
            </a:pPr>
            <a:r>
              <a:rPr lang="sk-SK" sz="16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T</a:t>
            </a:r>
            <a:r>
              <a:rPr sz="16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eraz</a:t>
            </a:r>
            <a:r>
              <a:rPr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6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už </a:t>
            </a:r>
            <a:r>
              <a:rPr sz="1600" dirty="0" err="1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len</a:t>
            </a:r>
            <a:r>
              <a:rPr sz="16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6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nechať</a:t>
            </a:r>
            <a:r>
              <a:rPr lang="sk-SK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6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a</a:t>
            </a:r>
            <a:r>
              <a:rPr sz="16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spoň</a:t>
            </a:r>
            <a:r>
              <a:rPr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600" dirty="0">
                <a:solidFill>
                  <a:srgbClr val="000000"/>
                </a:solidFill>
                <a:latin typeface="Comic Sans MS" panose="030F0702030302020204" pitchFamily="66" charset="0"/>
                <a:cs typeface="UFKVLR+Calibri" panose="020F0502020204030204"/>
              </a:rPr>
              <a:t>3-</a:t>
            </a:r>
            <a:r>
              <a:rPr sz="16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4 </a:t>
            </a:r>
            <a:r>
              <a:rPr sz="1600" dirty="0" err="1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dni</a:t>
            </a:r>
            <a:r>
              <a:rPr sz="1600" dirty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 </a:t>
            </a:r>
            <a:r>
              <a:rPr sz="16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schnúť</a:t>
            </a:r>
            <a:r>
              <a:rPr lang="sk-SK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ISALAB+Calibri" panose="020F0502020204030204"/>
              </a:rPr>
              <a:t>.</a:t>
            </a:r>
            <a:endParaRPr sz="1600" dirty="0">
              <a:solidFill>
                <a:srgbClr val="000000"/>
              </a:solidFill>
              <a:latin typeface="Comic Sans MS" panose="030F0702030302020204" pitchFamily="66" charset="0"/>
              <a:cs typeface="ISALAB+Calibri" panose="020F0502020204030204"/>
            </a:endParaRPr>
          </a:p>
        </p:txBody>
      </p:sp>
      <p:sp>
        <p:nvSpPr>
          <p:cNvPr id="6" name="object 1"/>
          <p:cNvSpPr/>
          <p:nvPr/>
        </p:nvSpPr>
        <p:spPr>
          <a:xfrm>
            <a:off x="5196334" y="2626122"/>
            <a:ext cx="4369688" cy="32772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400</Words>
  <Application>Microsoft Office PowerPoint</Application>
  <PresentationFormat>Vlastná</PresentationFormat>
  <Paragraphs>95</Paragraphs>
  <Slides>14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23" baseType="lpstr">
      <vt:lpstr>Arial</vt:lpstr>
      <vt:lpstr>Wingdings</vt:lpstr>
      <vt:lpstr>QDFEUH+Wingdings</vt:lpstr>
      <vt:lpstr>Calibri</vt:lpstr>
      <vt:lpstr>UFKVLR+Calibri</vt:lpstr>
      <vt:lpstr>ISALAB+Calibri</vt:lpstr>
      <vt:lpstr>Times New Roman</vt:lpstr>
      <vt:lpstr>Comic Sans MS</vt:lpstr>
      <vt:lpstr>Theme Office</vt:lpstr>
      <vt:lpstr>  </vt:lpstr>
      <vt:lpstr> KERAMIKA, PRÁCA S HLINOU 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Náhľad na finálne produkty, ktoré vznikli rukami našich detí s pomocou ich učiteliek:</vt:lpstr>
      <vt:lpstr>Prezentácia programu PowerPoint</vt:lpstr>
      <vt:lpstr> Hlina je po vode druhá najčistejšia prírodná surovina, stačí aby uschla, oprášime a umyjeme a máme upratané .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doc2pdf</dc:creator>
  <cp:lastModifiedBy>skola2</cp:lastModifiedBy>
  <cp:revision>25</cp:revision>
  <dcterms:created xsi:type="dcterms:W3CDTF">2022-10-19T06:52:00Z</dcterms:created>
  <dcterms:modified xsi:type="dcterms:W3CDTF">2022-10-20T07:25:32Z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23B7B26FDA874786B40F094950E4E410</vt:lpwstr>
  </property>
  <property fmtid="{D5CDD505-2E9C-101B-9397-08002B2CF9AE}" pid="3" name="KSOProductBuildVer">
    <vt:lpwstr>1033-11.2.0.11341</vt:lpwstr>
  </property>
</Properties>
</file>